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Default Extension="jpg" ContentType="image/jpe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entation.xml" ContentType="application/vnd.openxmlformats-officedocument.presentationml.presentation.main+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Layouts/slideLayout8.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ppt/tags/tag3.xml" ContentType="application/vnd.openxmlformats-officedocument.presentationml.tags+xml"/>
  <Override PartName="/ppt/tags/tag5.xml" ContentType="application/vnd.openxmlformats-officedocument.presentationml.tags+xml"/>
  <Override PartName="/ppt/tags/tag2.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ppt/tags/tag1.xml" ContentType="application/vnd.openxmlformats-officedocument.presentationml.tags+xml"/>
  <Override PartName="/ppt/tags/tag4.xml" ContentType="application/vnd.openxmlformats-officedocument.presentationml.tag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6"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3537"/>
  </p:normalViewPr>
  <p:slideViewPr>
    <p:cSldViewPr snapToGrid="0" snapToObjects="1">
      <p:cViewPr varScale="1">
        <p:scale>
          <a:sx n="104" d="100"/>
          <a:sy n="104" d="100"/>
        </p:scale>
        <p:origin x="232"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g>
</file>

<file path=ppt/media/image3.png>
</file>

<file path=ppt/media/image4.png>
</file>

<file path=ppt/media/image5.png>
</file>

<file path=ppt/media/image6.png>
</file>

<file path=ppt/media/image7.png>
</file>

<file path=ppt/media/image70.png>
</file>

<file path=ppt/media/image8.png>
</file>

<file path=ppt/media/image90.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B3389E-E05A-F949-89F7-EFD9232AFD68}" type="datetimeFigureOut">
              <a:rPr lang="en-US" smtClean="0"/>
              <a:t>3/6/21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9C554-6D40-9D4B-8FCF-94043CA5B23C}" type="slidenum">
              <a:rPr lang="en-US" smtClean="0"/>
              <a:t>‹#›</a:t>
            </a:fld>
            <a:endParaRPr lang="en-US"/>
          </a:p>
        </p:txBody>
      </p:sp>
    </p:spTree>
    <p:extLst>
      <p:ext uri="{BB962C8B-B14F-4D97-AF65-F5344CB8AC3E}">
        <p14:creationId xmlns:p14="http://schemas.microsoft.com/office/powerpoint/2010/main" val="4089501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9C554-6D40-9D4B-8FCF-94043CA5B23C}" type="slidenum">
              <a:rPr lang="en-US" smtClean="0"/>
              <a:t>3</a:t>
            </a:fld>
            <a:endParaRPr lang="en-US"/>
          </a:p>
        </p:txBody>
      </p:sp>
    </p:spTree>
    <p:extLst>
      <p:ext uri="{BB962C8B-B14F-4D97-AF65-F5344CB8AC3E}">
        <p14:creationId xmlns:p14="http://schemas.microsoft.com/office/powerpoint/2010/main" val="3660664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9C554-6D40-9D4B-8FCF-94043CA5B23C}" type="slidenum">
              <a:rPr lang="en-US" smtClean="0"/>
              <a:t>4</a:t>
            </a:fld>
            <a:endParaRPr lang="en-US"/>
          </a:p>
        </p:txBody>
      </p:sp>
    </p:spTree>
    <p:extLst>
      <p:ext uri="{BB962C8B-B14F-4D97-AF65-F5344CB8AC3E}">
        <p14:creationId xmlns:p14="http://schemas.microsoft.com/office/powerpoint/2010/main" val="1855074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9C554-6D40-9D4B-8FCF-94043CA5B23C}" type="slidenum">
              <a:rPr lang="en-US" smtClean="0"/>
              <a:t>5</a:t>
            </a:fld>
            <a:endParaRPr lang="en-US"/>
          </a:p>
        </p:txBody>
      </p:sp>
    </p:spTree>
    <p:extLst>
      <p:ext uri="{BB962C8B-B14F-4D97-AF65-F5344CB8AC3E}">
        <p14:creationId xmlns:p14="http://schemas.microsoft.com/office/powerpoint/2010/main" val="544741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9C554-6D40-9D4B-8FCF-94043CA5B23C}" type="slidenum">
              <a:rPr lang="en-US" smtClean="0"/>
              <a:t>6</a:t>
            </a:fld>
            <a:endParaRPr lang="en-US"/>
          </a:p>
        </p:txBody>
      </p:sp>
    </p:spTree>
    <p:extLst>
      <p:ext uri="{BB962C8B-B14F-4D97-AF65-F5344CB8AC3E}">
        <p14:creationId xmlns:p14="http://schemas.microsoft.com/office/powerpoint/2010/main" val="1064482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9C554-6D40-9D4B-8FCF-94043CA5B23C}" type="slidenum">
              <a:rPr lang="en-US" smtClean="0"/>
              <a:t>7</a:t>
            </a:fld>
            <a:endParaRPr lang="en-US"/>
          </a:p>
        </p:txBody>
      </p:sp>
    </p:spTree>
    <p:extLst>
      <p:ext uri="{BB962C8B-B14F-4D97-AF65-F5344CB8AC3E}">
        <p14:creationId xmlns:p14="http://schemas.microsoft.com/office/powerpoint/2010/main" val="131775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97E53-51FF-7E46-A447-8D4686FF738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59B6F75-296F-7F42-9D75-2591B587AE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8BAD0BB-0FD4-BE47-8040-ECE63F6609DF}"/>
              </a:ext>
            </a:extLst>
          </p:cNvPr>
          <p:cNvSpPr>
            <a:spLocks noGrp="1"/>
          </p:cNvSpPr>
          <p:nvPr>
            <p:ph type="dt" sz="half" idx="10"/>
          </p:nvPr>
        </p:nvSpPr>
        <p:spPr/>
        <p:txBody>
          <a:bodyPr/>
          <a:lstStyle/>
          <a:p>
            <a:fld id="{11A6662E-FAF4-44BC-88B5-85A7CBFB6D30}" type="datetime1">
              <a:rPr lang="en-US" smtClean="0"/>
              <a:pPr/>
              <a:t>3/6/21</a:t>
            </a:fld>
            <a:endParaRPr lang="en-US" dirty="0"/>
          </a:p>
        </p:txBody>
      </p:sp>
      <p:sp>
        <p:nvSpPr>
          <p:cNvPr id="5" name="Footer Placeholder 4">
            <a:extLst>
              <a:ext uri="{FF2B5EF4-FFF2-40B4-BE49-F238E27FC236}">
                <a16:creationId xmlns:a16="http://schemas.microsoft.com/office/drawing/2014/main" id="{F643C1D2-6492-264D-B553-8B83E022BDA3}"/>
              </a:ext>
            </a:extLst>
          </p:cNvPr>
          <p:cNvSpPr>
            <a:spLocks noGrp="1"/>
          </p:cNvSpPr>
          <p:nvPr>
            <p:ph type="ftr" sz="quarter" idx="11"/>
          </p:nvPr>
        </p:nvSpPr>
        <p:spPr/>
        <p:txBody>
          <a:body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7554A072-7BA1-654D-A42A-0791ECC9E3B8}"/>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1038611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56B1A-9C74-F74D-A09C-07DC90239B0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27EF0FA-D5BF-294C-98EB-EA920A23493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C3D2F08-E0E2-6843-8BF3-4FA90C8D2430}"/>
              </a:ext>
            </a:extLst>
          </p:cNvPr>
          <p:cNvSpPr>
            <a:spLocks noGrp="1"/>
          </p:cNvSpPr>
          <p:nvPr>
            <p:ph type="dt" sz="half" idx="10"/>
          </p:nvPr>
        </p:nvSpPr>
        <p:spPr/>
        <p:txBody>
          <a:bodyPr/>
          <a:lstStyle/>
          <a:p>
            <a:fld id="{4C559632-1575-4E14-B53B-3DC3D5ED3947}" type="datetime1">
              <a:rPr lang="en-US" smtClean="0"/>
              <a:t>3/6/21</a:t>
            </a:fld>
            <a:endParaRPr lang="en-US"/>
          </a:p>
        </p:txBody>
      </p:sp>
      <p:sp>
        <p:nvSpPr>
          <p:cNvPr id="5" name="Footer Placeholder 4">
            <a:extLst>
              <a:ext uri="{FF2B5EF4-FFF2-40B4-BE49-F238E27FC236}">
                <a16:creationId xmlns:a16="http://schemas.microsoft.com/office/drawing/2014/main" id="{C6F491B0-B701-BC40-95A2-D6145229B8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50B840-2BD6-0145-BFD7-FCA1A8D70EE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198242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4AAC1F-2B8E-204A-B2B8-28623C99BD8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B0425C0-0DC3-6148-B972-6407E59DCE7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748BD86-EC08-7F4E-967D-511EC890623E}"/>
              </a:ext>
            </a:extLst>
          </p:cNvPr>
          <p:cNvSpPr>
            <a:spLocks noGrp="1"/>
          </p:cNvSpPr>
          <p:nvPr>
            <p:ph type="dt" sz="half" idx="10"/>
          </p:nvPr>
        </p:nvSpPr>
        <p:spPr/>
        <p:txBody>
          <a:bodyPr/>
          <a:lstStyle/>
          <a:p>
            <a:fld id="{CC4A6868-2568-4CC9-B302-F37117B01A6E}" type="datetime1">
              <a:rPr lang="en-US" smtClean="0"/>
              <a:t>3/6/21</a:t>
            </a:fld>
            <a:endParaRPr lang="en-US"/>
          </a:p>
        </p:txBody>
      </p:sp>
      <p:sp>
        <p:nvSpPr>
          <p:cNvPr id="5" name="Footer Placeholder 4">
            <a:extLst>
              <a:ext uri="{FF2B5EF4-FFF2-40B4-BE49-F238E27FC236}">
                <a16:creationId xmlns:a16="http://schemas.microsoft.com/office/drawing/2014/main" id="{0EB3AA0A-F8A7-CC43-9145-31A99FBE58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0A1D7-E0A4-5342-A924-B727230AE6D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14638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F4250-47EC-9A47-B73C-1028A2BDFC4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778DB7AC-83B9-324D-95EB-96517D3F2DF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CA64BDB-CF92-D548-97ED-B2E9C2C4CC79}"/>
              </a:ext>
            </a:extLst>
          </p:cNvPr>
          <p:cNvSpPr>
            <a:spLocks noGrp="1"/>
          </p:cNvSpPr>
          <p:nvPr>
            <p:ph type="dt" sz="half" idx="10"/>
          </p:nvPr>
        </p:nvSpPr>
        <p:spPr/>
        <p:txBody>
          <a:bodyPr/>
          <a:lstStyle/>
          <a:p>
            <a:fld id="{0055F08A-1E71-4B2B-BB49-E743F2903911}" type="datetime1">
              <a:rPr lang="en-US" smtClean="0"/>
              <a:t>3/6/21</a:t>
            </a:fld>
            <a:endParaRPr lang="en-US" dirty="0"/>
          </a:p>
        </p:txBody>
      </p:sp>
      <p:sp>
        <p:nvSpPr>
          <p:cNvPr id="5" name="Footer Placeholder 4">
            <a:extLst>
              <a:ext uri="{FF2B5EF4-FFF2-40B4-BE49-F238E27FC236}">
                <a16:creationId xmlns:a16="http://schemas.microsoft.com/office/drawing/2014/main" id="{3380FBFE-7E2C-1048-8D0E-BA379A6821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BD836E-4421-844B-87C6-78CD2281830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13356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22E37-5612-784F-AA24-E95F6B2EA08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29B8337-C9F1-B447-BDDF-C5B4E162DF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F8A6877-CA12-AB4B-ABCA-D2A097D7233E}"/>
              </a:ext>
            </a:extLst>
          </p:cNvPr>
          <p:cNvSpPr>
            <a:spLocks noGrp="1"/>
          </p:cNvSpPr>
          <p:nvPr>
            <p:ph type="dt" sz="half" idx="10"/>
          </p:nvPr>
        </p:nvSpPr>
        <p:spPr/>
        <p:txBody>
          <a:bodyPr/>
          <a:lstStyle/>
          <a:p>
            <a:fld id="{15417D9E-721A-44BB-8863-9873FE64DA75}" type="datetime1">
              <a:rPr lang="en-US" smtClean="0"/>
              <a:t>3/6/21</a:t>
            </a:fld>
            <a:endParaRPr lang="en-US"/>
          </a:p>
        </p:txBody>
      </p:sp>
      <p:sp>
        <p:nvSpPr>
          <p:cNvPr id="5" name="Footer Placeholder 4">
            <a:extLst>
              <a:ext uri="{FF2B5EF4-FFF2-40B4-BE49-F238E27FC236}">
                <a16:creationId xmlns:a16="http://schemas.microsoft.com/office/drawing/2014/main" id="{501B733D-B5DF-F54B-A7FA-5A3BCEA0C6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EDEDF-4AF9-C34D-9AF4-009EF055A97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03512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F95BE-2D28-924B-A145-93F377605D1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6922325-5477-1A45-B205-0B822D9FF44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7E28BE7-8661-6942-893B-7003AE69AB8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8F097D9-B8AA-E741-ADDE-3DDF53534DDA}"/>
              </a:ext>
            </a:extLst>
          </p:cNvPr>
          <p:cNvSpPr>
            <a:spLocks noGrp="1"/>
          </p:cNvSpPr>
          <p:nvPr>
            <p:ph type="dt" sz="half" idx="10"/>
          </p:nvPr>
        </p:nvSpPr>
        <p:spPr/>
        <p:txBody>
          <a:bodyPr/>
          <a:lstStyle/>
          <a:p>
            <a:fld id="{5F31DA2F-80B8-49CF-99FB-5ABCA53A607A}" type="datetime1">
              <a:rPr lang="en-US" smtClean="0"/>
              <a:t>3/6/21</a:t>
            </a:fld>
            <a:endParaRPr lang="en-US"/>
          </a:p>
        </p:txBody>
      </p:sp>
      <p:sp>
        <p:nvSpPr>
          <p:cNvPr id="6" name="Footer Placeholder 5">
            <a:extLst>
              <a:ext uri="{FF2B5EF4-FFF2-40B4-BE49-F238E27FC236}">
                <a16:creationId xmlns:a16="http://schemas.microsoft.com/office/drawing/2014/main" id="{9B102FAA-F1A3-5E4E-8909-42505A96EF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A1D006-0D9F-FB40-AF32-AC214DB412B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523863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7C81B-3628-9049-9B81-1098CFE5DA1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3A5F00-B114-3544-9C18-EA95E3E057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64814DF-0E47-4043-91A8-51AA378D77E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6368AFB-73AB-164D-9492-83E686EAC3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31C0EAE-B3D0-DC43-9BD1-B5ACA1C848E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FB485F1-3067-9F41-AD96-6EA15C8F6BD0}"/>
              </a:ext>
            </a:extLst>
          </p:cNvPr>
          <p:cNvSpPr>
            <a:spLocks noGrp="1"/>
          </p:cNvSpPr>
          <p:nvPr>
            <p:ph type="dt" sz="half" idx="10"/>
          </p:nvPr>
        </p:nvSpPr>
        <p:spPr/>
        <p:txBody>
          <a:bodyPr/>
          <a:lstStyle/>
          <a:p>
            <a:fld id="{28852172-E6C9-4B6C-929A-A9DE3837BBF1}" type="datetime1">
              <a:rPr lang="en-US" smtClean="0"/>
              <a:t>3/6/21</a:t>
            </a:fld>
            <a:endParaRPr lang="en-US"/>
          </a:p>
        </p:txBody>
      </p:sp>
      <p:sp>
        <p:nvSpPr>
          <p:cNvPr id="8" name="Footer Placeholder 7">
            <a:extLst>
              <a:ext uri="{FF2B5EF4-FFF2-40B4-BE49-F238E27FC236}">
                <a16:creationId xmlns:a16="http://schemas.microsoft.com/office/drawing/2014/main" id="{AFE5BF52-3C09-6645-982F-68C26619D4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BC339C-D8F8-C74E-A368-6E5074E3BDD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2238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4ED85-0BF0-F24A-8AA4-D5A2D1041B2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733BEB8-9A1C-4E41-96F7-2FC222426FBA}"/>
              </a:ext>
            </a:extLst>
          </p:cNvPr>
          <p:cNvSpPr>
            <a:spLocks noGrp="1"/>
          </p:cNvSpPr>
          <p:nvPr>
            <p:ph type="dt" sz="half" idx="10"/>
          </p:nvPr>
        </p:nvSpPr>
        <p:spPr/>
        <p:txBody>
          <a:bodyPr/>
          <a:lstStyle/>
          <a:p>
            <a:fld id="{3AB41CFF-90C9-47B3-9DA1-F2BF8D839F7E}" type="datetime1">
              <a:rPr lang="en-US" smtClean="0"/>
              <a:t>3/6/21</a:t>
            </a:fld>
            <a:endParaRPr lang="en-US"/>
          </a:p>
        </p:txBody>
      </p:sp>
      <p:sp>
        <p:nvSpPr>
          <p:cNvPr id="4" name="Footer Placeholder 3">
            <a:extLst>
              <a:ext uri="{FF2B5EF4-FFF2-40B4-BE49-F238E27FC236}">
                <a16:creationId xmlns:a16="http://schemas.microsoft.com/office/drawing/2014/main" id="{8EDDF714-81D4-0F4D-97EC-F8BC81AB02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A943E9-020E-EB46-857F-24B30E7841D7}"/>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0869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9A4593-D13C-FB40-8258-1B50F6E838F9}"/>
              </a:ext>
            </a:extLst>
          </p:cNvPr>
          <p:cNvSpPr>
            <a:spLocks noGrp="1"/>
          </p:cNvSpPr>
          <p:nvPr>
            <p:ph type="dt" sz="half" idx="10"/>
          </p:nvPr>
        </p:nvSpPr>
        <p:spPr/>
        <p:txBody>
          <a:bodyPr/>
          <a:lstStyle/>
          <a:p>
            <a:fld id="{F06048FA-06AB-4884-A69B-986B96E68A24}" type="datetime1">
              <a:rPr lang="en-US" smtClean="0"/>
              <a:t>3/6/21</a:t>
            </a:fld>
            <a:endParaRPr lang="en-US"/>
          </a:p>
        </p:txBody>
      </p:sp>
      <p:sp>
        <p:nvSpPr>
          <p:cNvPr id="3" name="Footer Placeholder 2">
            <a:extLst>
              <a:ext uri="{FF2B5EF4-FFF2-40B4-BE49-F238E27FC236}">
                <a16:creationId xmlns:a16="http://schemas.microsoft.com/office/drawing/2014/main" id="{A050A74A-C916-164C-BB9B-D9039282CD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FD1EBC-23A6-204B-BB1E-3D813ECA10E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676415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5994B-F428-F746-93A9-B085DDB7C9B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CFE6BC6-A881-2847-BE1E-623E492B3F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3AFA54A8-EC8B-624E-A400-B47D73E26B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2257785-D270-1441-97EF-D6BCFE53E6D5}"/>
              </a:ext>
            </a:extLst>
          </p:cNvPr>
          <p:cNvSpPr>
            <a:spLocks noGrp="1"/>
          </p:cNvSpPr>
          <p:nvPr>
            <p:ph type="dt" sz="half" idx="10"/>
          </p:nvPr>
        </p:nvSpPr>
        <p:spPr/>
        <p:txBody>
          <a:bodyPr/>
          <a:lstStyle/>
          <a:p>
            <a:fld id="{50DB7ABA-0172-4F9C-889D-567164F66BCD}" type="datetime1">
              <a:rPr lang="en-US" smtClean="0"/>
              <a:t>3/6/21</a:t>
            </a:fld>
            <a:endParaRPr lang="en-US"/>
          </a:p>
        </p:txBody>
      </p:sp>
      <p:sp>
        <p:nvSpPr>
          <p:cNvPr id="6" name="Footer Placeholder 5">
            <a:extLst>
              <a:ext uri="{FF2B5EF4-FFF2-40B4-BE49-F238E27FC236}">
                <a16:creationId xmlns:a16="http://schemas.microsoft.com/office/drawing/2014/main" id="{EACFD2A1-6C1B-4248-A014-04D73714B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6B3BD8-4F2D-B74F-B2B8-4D6F7746CCE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72339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3022D-BD02-794C-AC99-82466A55D38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E49E17C-ED76-9E47-A2A2-9AC2515A9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37191D-8315-064A-8F0E-DE5CE1B4B3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8B665D0-F2A0-884F-9689-8D51FBC469FB}"/>
              </a:ext>
            </a:extLst>
          </p:cNvPr>
          <p:cNvSpPr>
            <a:spLocks noGrp="1"/>
          </p:cNvSpPr>
          <p:nvPr>
            <p:ph type="dt" sz="half" idx="10"/>
          </p:nvPr>
        </p:nvSpPr>
        <p:spPr/>
        <p:txBody>
          <a:bodyPr/>
          <a:lstStyle/>
          <a:p>
            <a:fld id="{78AC6A5B-8AE7-4A41-B5A7-9ADC6686DC18}" type="datetime1">
              <a:rPr lang="en-US" smtClean="0"/>
              <a:t>3/6/21</a:t>
            </a:fld>
            <a:endParaRPr lang="en-US"/>
          </a:p>
        </p:txBody>
      </p:sp>
      <p:sp>
        <p:nvSpPr>
          <p:cNvPr id="6" name="Footer Placeholder 5">
            <a:extLst>
              <a:ext uri="{FF2B5EF4-FFF2-40B4-BE49-F238E27FC236}">
                <a16:creationId xmlns:a16="http://schemas.microsoft.com/office/drawing/2014/main" id="{17E855E7-1ABA-A947-AC1C-3EFCE07749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8CACA2-ED62-3A47-9A84-7A453AC92187}"/>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07228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A5912D-4299-5840-A435-E6D323A6CB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8F983E6-206C-E442-B329-A57338FFF9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D3DF309-B649-3743-9545-21E9C033D8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3/6/21</a:t>
            </a:fld>
            <a:endParaRPr lang="en-US" dirty="0"/>
          </a:p>
        </p:txBody>
      </p:sp>
      <p:sp>
        <p:nvSpPr>
          <p:cNvPr id="5" name="Footer Placeholder 4">
            <a:extLst>
              <a:ext uri="{FF2B5EF4-FFF2-40B4-BE49-F238E27FC236}">
                <a16:creationId xmlns:a16="http://schemas.microsoft.com/office/drawing/2014/main" id="{B0F0BC12-865A-E44A-8867-E521A0185A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4683F03-771D-724D-9604-F7891611BB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927013752"/>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6.png"/><Relationship Id="rId4" Type="http://schemas.microsoft.com/office/2017/06/relationships/model3d" Target="../media/model3d1.glb"/></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70.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6F3D9C3-AFF9-4E00-84F0-F92AB72B1FC2}"/>
              </a:ext>
            </a:extLst>
          </p:cNvPr>
          <p:cNvPicPr>
            <a:picLocks noChangeAspect="1"/>
          </p:cNvPicPr>
          <p:nvPr/>
        </p:nvPicPr>
        <p:blipFill rotWithShape="1">
          <a:blip r:embed="rId2">
            <a:alphaModFix amt="60000"/>
          </a:blip>
          <a:srcRect t="7863" r="-1" b="7862"/>
          <a:stretch/>
        </p:blipFill>
        <p:spPr>
          <a:xfrm>
            <a:off x="3048" y="10"/>
            <a:ext cx="12188952" cy="6856614"/>
          </a:xfrm>
          <a:prstGeom prst="rect">
            <a:avLst/>
          </a:prstGeom>
        </p:spPr>
      </p:pic>
      <p:sp>
        <p:nvSpPr>
          <p:cNvPr id="2" name="Title 1">
            <a:extLst>
              <a:ext uri="{FF2B5EF4-FFF2-40B4-BE49-F238E27FC236}">
                <a16:creationId xmlns:a16="http://schemas.microsoft.com/office/drawing/2014/main" id="{5B66E2AA-B638-D245-B636-4A53FD8D1BDF}"/>
              </a:ext>
            </a:extLst>
          </p:cNvPr>
          <p:cNvSpPr>
            <a:spLocks noGrp="1"/>
          </p:cNvSpPr>
          <p:nvPr>
            <p:ph type="ctrTitle"/>
          </p:nvPr>
        </p:nvSpPr>
        <p:spPr>
          <a:xfrm>
            <a:off x="996275" y="744909"/>
            <a:ext cx="10190071" cy="3145855"/>
          </a:xfrm>
        </p:spPr>
        <p:txBody>
          <a:bodyPr anchor="b">
            <a:normAutofit/>
          </a:bodyPr>
          <a:lstStyle/>
          <a:p>
            <a:r>
              <a:rPr lang="en-US" sz="5200" dirty="0"/>
              <a:t>The</a:t>
            </a:r>
            <a:br>
              <a:rPr lang="en-US" sz="5200" dirty="0"/>
            </a:br>
            <a:r>
              <a:rPr lang="en-US" sz="5200" dirty="0"/>
              <a:t>Standard Error of Measurement</a:t>
            </a:r>
          </a:p>
        </p:txBody>
      </p:sp>
      <p:sp>
        <p:nvSpPr>
          <p:cNvPr id="3" name="Subtitle 2">
            <a:extLst>
              <a:ext uri="{FF2B5EF4-FFF2-40B4-BE49-F238E27FC236}">
                <a16:creationId xmlns:a16="http://schemas.microsoft.com/office/drawing/2014/main" id="{6E0D6E98-80F6-A240-9DAB-95A68828DE3E}"/>
              </a:ext>
            </a:extLst>
          </p:cNvPr>
          <p:cNvSpPr>
            <a:spLocks noGrp="1"/>
          </p:cNvSpPr>
          <p:nvPr>
            <p:ph type="subTitle" idx="1"/>
          </p:nvPr>
        </p:nvSpPr>
        <p:spPr>
          <a:xfrm>
            <a:off x="1218708" y="4069780"/>
            <a:ext cx="9781327" cy="2056617"/>
          </a:xfrm>
        </p:spPr>
        <p:txBody>
          <a:bodyPr anchor="t">
            <a:normAutofit/>
          </a:bodyPr>
          <a:lstStyle/>
          <a:p>
            <a:r>
              <a:rPr lang="en-US" sz="2200" dirty="0"/>
              <a:t>Dr Oliver Clark</a:t>
            </a:r>
          </a:p>
        </p:txBody>
      </p:sp>
    </p:spTree>
    <p:extLst>
      <p:ext uri="{BB962C8B-B14F-4D97-AF65-F5344CB8AC3E}">
        <p14:creationId xmlns:p14="http://schemas.microsoft.com/office/powerpoint/2010/main" val="2318316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2524F-DB17-6849-BD13-3B81CCF9B394}"/>
              </a:ext>
            </a:extLst>
          </p:cNvPr>
          <p:cNvSpPr>
            <a:spLocks noGrp="1"/>
          </p:cNvSpPr>
          <p:nvPr>
            <p:ph type="title"/>
          </p:nvPr>
        </p:nvSpPr>
        <p:spPr/>
        <p:txBody>
          <a:bodyPr/>
          <a:lstStyle/>
          <a:p>
            <a:r>
              <a:rPr lang="en-US" dirty="0"/>
              <a:t>More Standard Scores</a:t>
            </a:r>
          </a:p>
        </p:txBody>
      </p:sp>
      <p:pic>
        <p:nvPicPr>
          <p:cNvPr id="6" name="Content Placeholder 5" descr="Chart, line chart&#10;&#10;Description automatically generated">
            <a:extLst>
              <a:ext uri="{FF2B5EF4-FFF2-40B4-BE49-F238E27FC236}">
                <a16:creationId xmlns:a16="http://schemas.microsoft.com/office/drawing/2014/main" id="{2739CD15-770F-F94F-BB43-B586DD001E61}"/>
              </a:ext>
            </a:extLst>
          </p:cNvPr>
          <p:cNvPicPr>
            <a:picLocks noGrp="1" noChangeAspect="1"/>
          </p:cNvPicPr>
          <p:nvPr>
            <p:ph idx="1"/>
          </p:nvPr>
        </p:nvPicPr>
        <p:blipFill>
          <a:blip r:embed="rId3"/>
          <a:stretch>
            <a:fillRect/>
          </a:stretch>
        </p:blipFill>
        <p:spPr>
          <a:xfrm>
            <a:off x="457201" y="1840877"/>
            <a:ext cx="5314950" cy="4812018"/>
          </a:xfrm>
        </p:spPr>
      </p:pic>
      <p:graphicFrame>
        <p:nvGraphicFramePr>
          <p:cNvPr id="3" name="Table 6">
            <a:extLst>
              <a:ext uri="{FF2B5EF4-FFF2-40B4-BE49-F238E27FC236}">
                <a16:creationId xmlns:a16="http://schemas.microsoft.com/office/drawing/2014/main" id="{89E9E89C-C274-45D2-8161-010FE98933F4}"/>
              </a:ext>
            </a:extLst>
          </p:cNvPr>
          <p:cNvGraphicFramePr>
            <a:graphicFrameLocks noGrp="1"/>
          </p:cNvGraphicFramePr>
          <p:nvPr>
            <p:extLst>
              <p:ext uri="{D42A27DB-BD31-4B8C-83A1-F6EECF244321}">
                <p14:modId xmlns:p14="http://schemas.microsoft.com/office/powerpoint/2010/main" val="2186825888"/>
              </p:ext>
            </p:extLst>
          </p:nvPr>
        </p:nvGraphicFramePr>
        <p:xfrm>
          <a:off x="6038848" y="2392686"/>
          <a:ext cx="5314950" cy="2956556"/>
        </p:xfrm>
        <a:graphic>
          <a:graphicData uri="http://schemas.openxmlformats.org/drawingml/2006/table">
            <a:tbl>
              <a:tblPr firstRow="1" bandRow="1">
                <a:tableStyleId>{5C22544A-7EE6-4342-B048-85BDC9FD1C3A}</a:tableStyleId>
              </a:tblPr>
              <a:tblGrid>
                <a:gridCol w="1062990">
                  <a:extLst>
                    <a:ext uri="{9D8B030D-6E8A-4147-A177-3AD203B41FA5}">
                      <a16:colId xmlns:a16="http://schemas.microsoft.com/office/drawing/2014/main" val="3468709000"/>
                    </a:ext>
                  </a:extLst>
                </a:gridCol>
                <a:gridCol w="1062990">
                  <a:extLst>
                    <a:ext uri="{9D8B030D-6E8A-4147-A177-3AD203B41FA5}">
                      <a16:colId xmlns:a16="http://schemas.microsoft.com/office/drawing/2014/main" val="1687373576"/>
                    </a:ext>
                  </a:extLst>
                </a:gridCol>
                <a:gridCol w="1062990">
                  <a:extLst>
                    <a:ext uri="{9D8B030D-6E8A-4147-A177-3AD203B41FA5}">
                      <a16:colId xmlns:a16="http://schemas.microsoft.com/office/drawing/2014/main" val="2395812391"/>
                    </a:ext>
                  </a:extLst>
                </a:gridCol>
                <a:gridCol w="1062990">
                  <a:extLst>
                    <a:ext uri="{9D8B030D-6E8A-4147-A177-3AD203B41FA5}">
                      <a16:colId xmlns:a16="http://schemas.microsoft.com/office/drawing/2014/main" val="2897957646"/>
                    </a:ext>
                  </a:extLst>
                </a:gridCol>
                <a:gridCol w="1062990">
                  <a:extLst>
                    <a:ext uri="{9D8B030D-6E8A-4147-A177-3AD203B41FA5}">
                      <a16:colId xmlns:a16="http://schemas.microsoft.com/office/drawing/2014/main" val="469590472"/>
                    </a:ext>
                  </a:extLst>
                </a:gridCol>
              </a:tblGrid>
              <a:tr h="660922">
                <a:tc>
                  <a:txBody>
                    <a:bodyPr/>
                    <a:lstStyle/>
                    <a:p>
                      <a:r>
                        <a:rPr lang="en-GB" dirty="0"/>
                        <a:t>Scale</a:t>
                      </a:r>
                    </a:p>
                  </a:txBody>
                  <a:tcPr/>
                </a:tc>
                <a:tc>
                  <a:txBody>
                    <a:bodyPr/>
                    <a:lstStyle/>
                    <a:p>
                      <a:r>
                        <a:rPr lang="en-GB" dirty="0"/>
                        <a:t>Mean</a:t>
                      </a:r>
                    </a:p>
                  </a:txBody>
                  <a:tcPr/>
                </a:tc>
                <a:tc>
                  <a:txBody>
                    <a:bodyPr/>
                    <a:lstStyle/>
                    <a:p>
                      <a:r>
                        <a:rPr lang="en-GB" dirty="0"/>
                        <a:t>SD</a:t>
                      </a:r>
                    </a:p>
                  </a:txBody>
                  <a:tcPr/>
                </a:tc>
                <a:tc>
                  <a:txBody>
                    <a:bodyPr/>
                    <a:lstStyle/>
                    <a:p>
                      <a:r>
                        <a:rPr lang="en-GB" dirty="0"/>
                        <a:t>68% Scores</a:t>
                      </a:r>
                    </a:p>
                  </a:txBody>
                  <a:tcPr/>
                </a:tc>
                <a:tc>
                  <a:txBody>
                    <a:bodyPr/>
                    <a:lstStyle/>
                    <a:p>
                      <a:r>
                        <a:rPr lang="en-GB" dirty="0"/>
                        <a:t>‘Limit’</a:t>
                      </a:r>
                    </a:p>
                  </a:txBody>
                  <a:tcPr/>
                </a:tc>
                <a:extLst>
                  <a:ext uri="{0D108BD9-81ED-4DB2-BD59-A6C34878D82A}">
                    <a16:rowId xmlns:a16="http://schemas.microsoft.com/office/drawing/2014/main" val="3087897594"/>
                  </a:ext>
                </a:extLst>
              </a:tr>
              <a:tr h="485743">
                <a:tc>
                  <a:txBody>
                    <a:bodyPr/>
                    <a:lstStyle/>
                    <a:p>
                      <a:r>
                        <a:rPr lang="en-GB" dirty="0"/>
                        <a:t>Z</a:t>
                      </a:r>
                    </a:p>
                  </a:txBody>
                  <a:tcPr/>
                </a:tc>
                <a:tc>
                  <a:txBody>
                    <a:bodyPr/>
                    <a:lstStyle/>
                    <a:p>
                      <a:r>
                        <a:rPr lang="en-GB" dirty="0"/>
                        <a:t>0</a:t>
                      </a:r>
                    </a:p>
                  </a:txBody>
                  <a:tcPr/>
                </a:tc>
                <a:tc>
                  <a:txBody>
                    <a:bodyPr/>
                    <a:lstStyle/>
                    <a:p>
                      <a:r>
                        <a:rPr lang="en-GB" dirty="0"/>
                        <a:t>1</a:t>
                      </a:r>
                    </a:p>
                  </a:txBody>
                  <a:tcPr/>
                </a:tc>
                <a:tc>
                  <a:txBody>
                    <a:bodyPr/>
                    <a:lstStyle/>
                    <a:p>
                      <a:r>
                        <a:rPr lang="en-GB" dirty="0"/>
                        <a:t>-1 to + 1</a:t>
                      </a:r>
                    </a:p>
                  </a:txBody>
                  <a:tcPr/>
                </a:tc>
                <a:tc>
                  <a:txBody>
                    <a:bodyPr/>
                    <a:lstStyle/>
                    <a:p>
                      <a:r>
                        <a:rPr lang="en-GB" dirty="0"/>
                        <a:t>-5 to + 5</a:t>
                      </a:r>
                    </a:p>
                  </a:txBody>
                  <a:tcPr/>
                </a:tc>
                <a:extLst>
                  <a:ext uri="{0D108BD9-81ED-4DB2-BD59-A6C34878D82A}">
                    <a16:rowId xmlns:a16="http://schemas.microsoft.com/office/drawing/2014/main" val="3647066510"/>
                  </a:ext>
                </a:extLst>
              </a:tr>
              <a:tr h="838405">
                <a:tc>
                  <a:txBody>
                    <a:bodyPr/>
                    <a:lstStyle/>
                    <a:p>
                      <a:r>
                        <a:rPr lang="en-GB" dirty="0" err="1"/>
                        <a:t>McCalls</a:t>
                      </a:r>
                      <a:r>
                        <a:rPr lang="en-GB" dirty="0"/>
                        <a:t> T</a:t>
                      </a:r>
                    </a:p>
                  </a:txBody>
                  <a:tcPr/>
                </a:tc>
                <a:tc>
                  <a:txBody>
                    <a:bodyPr/>
                    <a:lstStyle/>
                    <a:p>
                      <a:r>
                        <a:rPr lang="en-GB" dirty="0"/>
                        <a:t>50</a:t>
                      </a:r>
                    </a:p>
                  </a:txBody>
                  <a:tcPr/>
                </a:tc>
                <a:tc>
                  <a:txBody>
                    <a:bodyPr/>
                    <a:lstStyle/>
                    <a:p>
                      <a:r>
                        <a:rPr lang="en-GB" dirty="0"/>
                        <a:t>10</a:t>
                      </a:r>
                    </a:p>
                  </a:txBody>
                  <a:tcPr/>
                </a:tc>
                <a:tc>
                  <a:txBody>
                    <a:bodyPr/>
                    <a:lstStyle/>
                    <a:p>
                      <a:r>
                        <a:rPr lang="en-GB" dirty="0"/>
                        <a:t>40 to 60</a:t>
                      </a:r>
                    </a:p>
                  </a:txBody>
                  <a:tcPr/>
                </a:tc>
                <a:tc>
                  <a:txBody>
                    <a:bodyPr/>
                    <a:lstStyle/>
                    <a:p>
                      <a:r>
                        <a:rPr lang="en-GB" dirty="0"/>
                        <a:t>0-100</a:t>
                      </a:r>
                    </a:p>
                  </a:txBody>
                  <a:tcPr/>
                </a:tc>
                <a:extLst>
                  <a:ext uri="{0D108BD9-81ED-4DB2-BD59-A6C34878D82A}">
                    <a16:rowId xmlns:a16="http://schemas.microsoft.com/office/drawing/2014/main" val="1227166408"/>
                  </a:ext>
                </a:extLst>
              </a:tr>
              <a:tr h="485743">
                <a:tc>
                  <a:txBody>
                    <a:bodyPr/>
                    <a:lstStyle/>
                    <a:p>
                      <a:r>
                        <a:rPr lang="en-GB" dirty="0"/>
                        <a:t>Stanine</a:t>
                      </a:r>
                    </a:p>
                  </a:txBody>
                  <a:tcPr/>
                </a:tc>
                <a:tc>
                  <a:txBody>
                    <a:bodyPr/>
                    <a:lstStyle/>
                    <a:p>
                      <a:r>
                        <a:rPr lang="en-GB" dirty="0"/>
                        <a:t>5</a:t>
                      </a:r>
                    </a:p>
                  </a:txBody>
                  <a:tcPr/>
                </a:tc>
                <a:tc>
                  <a:txBody>
                    <a:bodyPr/>
                    <a:lstStyle/>
                    <a:p>
                      <a:r>
                        <a:rPr lang="en-GB" dirty="0"/>
                        <a:t>2</a:t>
                      </a:r>
                    </a:p>
                  </a:txBody>
                  <a:tcPr/>
                </a:tc>
                <a:tc>
                  <a:txBody>
                    <a:bodyPr/>
                    <a:lstStyle/>
                    <a:p>
                      <a:r>
                        <a:rPr lang="en-GB" dirty="0"/>
                        <a:t>3 to 7</a:t>
                      </a:r>
                    </a:p>
                  </a:txBody>
                  <a:tcPr/>
                </a:tc>
                <a:tc>
                  <a:txBody>
                    <a:bodyPr/>
                    <a:lstStyle/>
                    <a:p>
                      <a:r>
                        <a:rPr lang="en-GB" dirty="0"/>
                        <a:t>1 to 9</a:t>
                      </a:r>
                    </a:p>
                  </a:txBody>
                  <a:tcPr/>
                </a:tc>
                <a:extLst>
                  <a:ext uri="{0D108BD9-81ED-4DB2-BD59-A6C34878D82A}">
                    <a16:rowId xmlns:a16="http://schemas.microsoft.com/office/drawing/2014/main" val="713344135"/>
                  </a:ext>
                </a:extLst>
              </a:tr>
              <a:tr h="485743">
                <a:tc>
                  <a:txBody>
                    <a:bodyPr/>
                    <a:lstStyle/>
                    <a:p>
                      <a:r>
                        <a:rPr lang="en-GB" dirty="0" err="1"/>
                        <a:t>Sten</a:t>
                      </a:r>
                      <a:endParaRPr lang="en-GB" dirty="0"/>
                    </a:p>
                  </a:txBody>
                  <a:tcPr/>
                </a:tc>
                <a:tc>
                  <a:txBody>
                    <a:bodyPr/>
                    <a:lstStyle/>
                    <a:p>
                      <a:r>
                        <a:rPr lang="en-GB" dirty="0"/>
                        <a:t>5.5</a:t>
                      </a:r>
                    </a:p>
                  </a:txBody>
                  <a:tcPr/>
                </a:tc>
                <a:tc>
                  <a:txBody>
                    <a:bodyPr/>
                    <a:lstStyle/>
                    <a:p>
                      <a:r>
                        <a:rPr lang="en-GB" dirty="0"/>
                        <a:t>2</a:t>
                      </a:r>
                    </a:p>
                  </a:txBody>
                  <a:tcPr/>
                </a:tc>
                <a:tc>
                  <a:txBody>
                    <a:bodyPr/>
                    <a:lstStyle/>
                    <a:p>
                      <a:r>
                        <a:rPr lang="en-GB" dirty="0"/>
                        <a:t>3.5 to 7.5</a:t>
                      </a:r>
                    </a:p>
                  </a:txBody>
                  <a:tcPr/>
                </a:tc>
                <a:tc>
                  <a:txBody>
                    <a:bodyPr/>
                    <a:lstStyle/>
                    <a:p>
                      <a:r>
                        <a:rPr lang="en-GB" dirty="0"/>
                        <a:t>1 to 10</a:t>
                      </a:r>
                    </a:p>
                  </a:txBody>
                  <a:tcPr/>
                </a:tc>
                <a:extLst>
                  <a:ext uri="{0D108BD9-81ED-4DB2-BD59-A6C34878D82A}">
                    <a16:rowId xmlns:a16="http://schemas.microsoft.com/office/drawing/2014/main" val="1801764224"/>
                  </a:ext>
                </a:extLst>
              </a:tr>
            </a:tbl>
          </a:graphicData>
        </a:graphic>
      </p:graphicFrame>
    </p:spTree>
    <p:custDataLst>
      <p:tags r:id="rId1"/>
    </p:custDataLst>
    <p:extLst>
      <p:ext uri="{BB962C8B-B14F-4D97-AF65-F5344CB8AC3E}">
        <p14:creationId xmlns:p14="http://schemas.microsoft.com/office/powerpoint/2010/main" val="2398894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2524F-DB17-6849-BD13-3B81CCF9B394}"/>
              </a:ext>
            </a:extLst>
          </p:cNvPr>
          <p:cNvSpPr>
            <a:spLocks noGrp="1"/>
          </p:cNvSpPr>
          <p:nvPr>
            <p:ph type="title"/>
          </p:nvPr>
        </p:nvSpPr>
        <p:spPr/>
        <p:txBody>
          <a:bodyPr/>
          <a:lstStyle/>
          <a:p>
            <a:r>
              <a:rPr lang="en-US" dirty="0"/>
              <a:t>More Standard Scores</a:t>
            </a:r>
          </a:p>
        </p:txBody>
      </p:sp>
      <p:sp>
        <p:nvSpPr>
          <p:cNvPr id="5" name="Content Placeholder 4">
            <a:extLst>
              <a:ext uri="{FF2B5EF4-FFF2-40B4-BE49-F238E27FC236}">
                <a16:creationId xmlns:a16="http://schemas.microsoft.com/office/drawing/2014/main" id="{DC0DE54B-BAFF-4343-8AEE-F04DD087122A}"/>
              </a:ext>
            </a:extLst>
          </p:cNvPr>
          <p:cNvSpPr>
            <a:spLocks noGrp="1"/>
          </p:cNvSpPr>
          <p:nvPr>
            <p:ph idx="1"/>
          </p:nvPr>
        </p:nvSpPr>
        <p:spPr>
          <a:xfrm>
            <a:off x="941070" y="2057399"/>
            <a:ext cx="9597390" cy="4057651"/>
          </a:xfrm>
        </p:spPr>
        <p:txBody>
          <a:bodyPr/>
          <a:lstStyle/>
          <a:p>
            <a:pPr marL="0" indent="0">
              <a:buNone/>
            </a:pPr>
            <a:r>
              <a:rPr lang="en-GB" dirty="0"/>
              <a:t>Z score: Mean = 0, SD = 1</a:t>
            </a:r>
          </a:p>
          <a:p>
            <a:pPr marL="0" indent="0">
              <a:buNone/>
            </a:pPr>
            <a:endParaRPr lang="en-GB" dirty="0"/>
          </a:p>
          <a:p>
            <a:pPr marL="0" indent="0">
              <a:buNone/>
            </a:pPr>
            <a:r>
              <a:rPr lang="en-GB" dirty="0"/>
              <a:t>T Score: Mean = 50, SD = 10</a:t>
            </a:r>
          </a:p>
          <a:p>
            <a:pPr marL="0" indent="0">
              <a:buNone/>
            </a:pPr>
            <a:endParaRPr lang="en-GB" dirty="0"/>
          </a:p>
          <a:p>
            <a:pPr marL="0" indent="0">
              <a:buNone/>
            </a:pPr>
            <a:r>
              <a:rPr lang="en-GB" dirty="0"/>
              <a:t>How do we get from one to the other?</a:t>
            </a:r>
          </a:p>
          <a:p>
            <a:pPr marL="0" indent="0">
              <a:buNone/>
            </a:pPr>
            <a:endParaRPr lang="en-GB" dirty="0"/>
          </a:p>
          <a:p>
            <a:pPr marL="0" indent="0">
              <a:buNone/>
            </a:pPr>
            <a:r>
              <a:rPr lang="en-GB" dirty="0"/>
              <a:t>( Z X 10) + 50 = T</a:t>
            </a:r>
          </a:p>
        </p:txBody>
      </p:sp>
    </p:spTree>
    <p:custDataLst>
      <p:tags r:id="rId1"/>
    </p:custDataLst>
    <p:extLst>
      <p:ext uri="{BB962C8B-B14F-4D97-AF65-F5344CB8AC3E}">
        <p14:creationId xmlns:p14="http://schemas.microsoft.com/office/powerpoint/2010/main" val="3830343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5">
                                            <p:txEl>
                                              <p:pRg st="2" end="2"/>
                                            </p:txEl>
                                          </p:spTgt>
                                        </p:tgtEl>
                                        <p:attrNameLst>
                                          <p:attrName>style.visibility</p:attrName>
                                        </p:attrNameLst>
                                      </p:cBhvr>
                                      <p:to>
                                        <p:strVal val="visible"/>
                                      </p:to>
                                    </p:set>
                                    <p:animEffect transition="in" filter="barn(inVertical)">
                                      <p:cBhvr>
                                        <p:cTn id="10" dur="500"/>
                                        <p:tgtEl>
                                          <p:spTgt spid="5">
                                            <p:txEl>
                                              <p:pRg st="2" end="2"/>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animEffect transition="in" filter="barn(inVertical)">
                                      <p:cBhvr>
                                        <p:cTn id="13" dur="500"/>
                                        <p:tgtEl>
                                          <p:spTgt spid="5">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5">
                                            <p:txEl>
                                              <p:pRg st="6" end="6"/>
                                            </p:txEl>
                                          </p:spTgt>
                                        </p:tgtEl>
                                        <p:attrNameLst>
                                          <p:attrName>style.visibility</p:attrName>
                                        </p:attrNameLst>
                                      </p:cBhvr>
                                      <p:to>
                                        <p:strVal val="visible"/>
                                      </p:to>
                                    </p:set>
                                    <p:animEffect transition="in" filter="barn(inVertical)">
                                      <p:cBhvr>
                                        <p:cTn id="18"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79AF7-54F7-564E-B54B-663B0B719663}"/>
              </a:ext>
            </a:extLst>
          </p:cNvPr>
          <p:cNvSpPr>
            <a:spLocks noGrp="1"/>
          </p:cNvSpPr>
          <p:nvPr>
            <p:ph type="title"/>
          </p:nvPr>
        </p:nvSpPr>
        <p:spPr/>
        <p:txBody>
          <a:bodyPr/>
          <a:lstStyle/>
          <a:p>
            <a:r>
              <a:rPr lang="en-US" dirty="0"/>
              <a:t>This Video</a:t>
            </a:r>
          </a:p>
        </p:txBody>
      </p:sp>
      <p:sp>
        <p:nvSpPr>
          <p:cNvPr id="3" name="Content Placeholder 2">
            <a:extLst>
              <a:ext uri="{FF2B5EF4-FFF2-40B4-BE49-F238E27FC236}">
                <a16:creationId xmlns:a16="http://schemas.microsoft.com/office/drawing/2014/main" id="{BC6EDF20-BF56-7048-8692-48A9EA486180}"/>
              </a:ext>
            </a:extLst>
          </p:cNvPr>
          <p:cNvSpPr>
            <a:spLocks noGrp="1"/>
          </p:cNvSpPr>
          <p:nvPr>
            <p:ph idx="1"/>
          </p:nvPr>
        </p:nvSpPr>
        <p:spPr/>
        <p:txBody>
          <a:bodyPr/>
          <a:lstStyle/>
          <a:p>
            <a:r>
              <a:rPr lang="en-US" dirty="0"/>
              <a:t>An analogy</a:t>
            </a:r>
          </a:p>
          <a:p>
            <a:r>
              <a:rPr lang="en-US" dirty="0"/>
              <a:t>The Standard Error of Measurement</a:t>
            </a:r>
          </a:p>
          <a:p>
            <a:r>
              <a:rPr lang="en-US" dirty="0"/>
              <a:t>Confidence Intervals</a:t>
            </a:r>
          </a:p>
          <a:p>
            <a:r>
              <a:rPr lang="en-US" dirty="0"/>
              <a:t>Standard Error of Difference</a:t>
            </a:r>
          </a:p>
        </p:txBody>
      </p:sp>
    </p:spTree>
    <p:extLst>
      <p:ext uri="{BB962C8B-B14F-4D97-AF65-F5344CB8AC3E}">
        <p14:creationId xmlns:p14="http://schemas.microsoft.com/office/powerpoint/2010/main" val="3787394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E856A-58A4-C543-BD0F-9C89E281F9E2}"/>
              </a:ext>
            </a:extLst>
          </p:cNvPr>
          <p:cNvSpPr>
            <a:spLocks noGrp="1"/>
          </p:cNvSpPr>
          <p:nvPr>
            <p:ph type="title"/>
          </p:nvPr>
        </p:nvSpPr>
        <p:spPr/>
        <p:txBody>
          <a:bodyPr/>
          <a:lstStyle/>
          <a:p>
            <a:r>
              <a:rPr lang="en-US" dirty="0"/>
              <a:t>An Analogy</a:t>
            </a:r>
          </a:p>
        </p:txBody>
      </p:sp>
      <p:pic>
        <p:nvPicPr>
          <p:cNvPr id="5" name="Content Placeholder 4" descr="A picture containing text&#10;&#10;Description automatically generated">
            <a:extLst>
              <a:ext uri="{FF2B5EF4-FFF2-40B4-BE49-F238E27FC236}">
                <a16:creationId xmlns:a16="http://schemas.microsoft.com/office/drawing/2014/main" id="{4BEE656C-84A7-E94A-BD94-74A3D388D7B5}"/>
              </a:ext>
            </a:extLst>
          </p:cNvPr>
          <p:cNvPicPr>
            <a:picLocks noGrp="1" noChangeAspect="1"/>
          </p:cNvPicPr>
          <p:nvPr>
            <p:ph idx="1"/>
          </p:nvPr>
        </p:nvPicPr>
        <p:blipFill>
          <a:blip r:embed="rId4"/>
          <a:stretch>
            <a:fillRect/>
          </a:stretch>
        </p:blipFill>
        <p:spPr>
          <a:xfrm>
            <a:off x="3888178" y="1825625"/>
            <a:ext cx="4415643" cy="4351338"/>
          </a:xfrm>
        </p:spPr>
      </p:pic>
      <p:pic>
        <p:nvPicPr>
          <p:cNvPr id="9" name="Picture 8" descr="images of Apple Maps with differing sizes of error areas.">
            <a:extLst>
              <a:ext uri="{FF2B5EF4-FFF2-40B4-BE49-F238E27FC236}">
                <a16:creationId xmlns:a16="http://schemas.microsoft.com/office/drawing/2014/main" id="{42ABE274-042C-B446-9F31-8CFFE35753E2}"/>
              </a:ext>
            </a:extLst>
          </p:cNvPr>
          <p:cNvPicPr>
            <a:picLocks noChangeAspect="1"/>
          </p:cNvPicPr>
          <p:nvPr/>
        </p:nvPicPr>
        <p:blipFill>
          <a:blip r:embed="rId5"/>
          <a:stretch>
            <a:fillRect/>
          </a:stretch>
        </p:blipFill>
        <p:spPr>
          <a:xfrm>
            <a:off x="3539263" y="1825625"/>
            <a:ext cx="5478810" cy="4351338"/>
          </a:xfrm>
          <a:prstGeom prst="rect">
            <a:avLst/>
          </a:prstGeom>
        </p:spPr>
      </p:pic>
      <p:pic>
        <p:nvPicPr>
          <p:cNvPr id="11" name="Picture 10" descr="A picture containing funnel chart&#10;&#10;Description automatically generated">
            <a:extLst>
              <a:ext uri="{FF2B5EF4-FFF2-40B4-BE49-F238E27FC236}">
                <a16:creationId xmlns:a16="http://schemas.microsoft.com/office/drawing/2014/main" id="{4A8FA0F2-ED9A-1D4F-934E-21EB4F603F1F}"/>
              </a:ext>
            </a:extLst>
          </p:cNvPr>
          <p:cNvPicPr>
            <a:picLocks noChangeAspect="1"/>
          </p:cNvPicPr>
          <p:nvPr/>
        </p:nvPicPr>
        <p:blipFill>
          <a:blip r:embed="rId6"/>
          <a:stretch>
            <a:fillRect/>
          </a:stretch>
        </p:blipFill>
        <p:spPr>
          <a:xfrm>
            <a:off x="4039673" y="1825625"/>
            <a:ext cx="4978400" cy="4305300"/>
          </a:xfrm>
          <a:prstGeom prst="rect">
            <a:avLst/>
          </a:prstGeom>
        </p:spPr>
      </p:pic>
      <p:grpSp>
        <p:nvGrpSpPr>
          <p:cNvPr id="16" name="Group 15" descr="images of Apple Maps with differing sizes of error areas.">
            <a:extLst>
              <a:ext uri="{FF2B5EF4-FFF2-40B4-BE49-F238E27FC236}">
                <a16:creationId xmlns:a16="http://schemas.microsoft.com/office/drawing/2014/main" id="{3BE056B5-0CBD-A940-990D-583E163DDFA6}"/>
              </a:ext>
            </a:extLst>
          </p:cNvPr>
          <p:cNvGrpSpPr/>
          <p:nvPr/>
        </p:nvGrpSpPr>
        <p:grpSpPr>
          <a:xfrm>
            <a:off x="4209494" y="1574583"/>
            <a:ext cx="4245822" cy="4807383"/>
            <a:chOff x="3888178" y="1685492"/>
            <a:chExt cx="4245822" cy="4807383"/>
          </a:xfrm>
        </p:grpSpPr>
        <p:pic>
          <p:nvPicPr>
            <p:cNvPr id="13" name="Picture 12" descr="A picture containing calendar&#10;&#10;Description automatically generated">
              <a:extLst>
                <a:ext uri="{FF2B5EF4-FFF2-40B4-BE49-F238E27FC236}">
                  <a16:creationId xmlns:a16="http://schemas.microsoft.com/office/drawing/2014/main" id="{14DFFB52-F39E-774E-BD3B-F0FFB2F0C028}"/>
                </a:ext>
              </a:extLst>
            </p:cNvPr>
            <p:cNvPicPr>
              <a:picLocks noChangeAspect="1"/>
            </p:cNvPicPr>
            <p:nvPr/>
          </p:nvPicPr>
          <p:blipFill>
            <a:blip r:embed="rId7"/>
            <a:stretch>
              <a:fillRect/>
            </a:stretch>
          </p:blipFill>
          <p:spPr>
            <a:xfrm>
              <a:off x="3888178" y="1685492"/>
              <a:ext cx="4188407" cy="4807383"/>
            </a:xfrm>
            <a:prstGeom prst="rect">
              <a:avLst/>
            </a:prstGeom>
          </p:spPr>
        </p:pic>
        <p:sp>
          <p:nvSpPr>
            <p:cNvPr id="14" name="Oval 13">
              <a:extLst>
                <a:ext uri="{FF2B5EF4-FFF2-40B4-BE49-F238E27FC236}">
                  <a16:creationId xmlns:a16="http://schemas.microsoft.com/office/drawing/2014/main" id="{42B031C6-0AF5-9544-A7E5-408CE5FC1D73}"/>
                </a:ext>
              </a:extLst>
            </p:cNvPr>
            <p:cNvSpPr/>
            <p:nvPr/>
          </p:nvSpPr>
          <p:spPr>
            <a:xfrm>
              <a:off x="4057998" y="2502026"/>
              <a:ext cx="4076002" cy="3771900"/>
            </a:xfrm>
            <a:prstGeom prst="ellipse">
              <a:avLst/>
            </a:prstGeom>
            <a:solidFill>
              <a:schemeClr val="accent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ustDataLst>
      <p:tags r:id="rId1"/>
    </p:custDataLst>
    <p:extLst>
      <p:ext uri="{BB962C8B-B14F-4D97-AF65-F5344CB8AC3E}">
        <p14:creationId xmlns:p14="http://schemas.microsoft.com/office/powerpoint/2010/main" val="191364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heckerboard(across)">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checkerboard(across)">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423D6-CAFC-A441-BE8E-898B9D91FC47}"/>
              </a:ext>
            </a:extLst>
          </p:cNvPr>
          <p:cNvSpPr>
            <a:spLocks noGrp="1"/>
          </p:cNvSpPr>
          <p:nvPr>
            <p:ph type="title"/>
          </p:nvPr>
        </p:nvSpPr>
        <p:spPr/>
        <p:txBody>
          <a:bodyPr/>
          <a:lstStyle/>
          <a:p>
            <a:r>
              <a:rPr lang="en-US" dirty="0"/>
              <a:t>Standard Error of Measurement</a:t>
            </a:r>
          </a:p>
        </p:txBody>
      </p:sp>
      <mc:AlternateContent xmlns:mc="http://schemas.openxmlformats.org/markup-compatibility/2006">
        <mc:Choice xmlns:am3d="http://schemas.microsoft.com/office/drawing/2017/model3d" Requires="am3d">
          <p:graphicFrame>
            <p:nvGraphicFramePr>
              <p:cNvPr id="5" name="Content Placeholder 4" descr="Treasure map">
                <a:extLst>
                  <a:ext uri="{FF2B5EF4-FFF2-40B4-BE49-F238E27FC236}">
                    <a16:creationId xmlns:a16="http://schemas.microsoft.com/office/drawing/2014/main" id="{84F81E94-400F-3D42-BE62-17912BB247F6}"/>
                  </a:ext>
                </a:extLst>
              </p:cNvPr>
              <p:cNvGraphicFramePr>
                <a:graphicFrameLocks noGrp="1" noChangeAspect="1"/>
              </p:cNvGraphicFramePr>
              <p:nvPr>
                <p:ph idx="1"/>
                <p:extLst>
                  <p:ext uri="{D42A27DB-BD31-4B8C-83A1-F6EECF244321}">
                    <p14:modId xmlns:p14="http://schemas.microsoft.com/office/powerpoint/2010/main" val="3410447662"/>
                  </p:ext>
                </p:extLst>
              </p:nvPr>
            </p:nvGraphicFramePr>
            <p:xfrm>
              <a:off x="4421639" y="2782473"/>
              <a:ext cx="3348719" cy="2437639"/>
            </p:xfrm>
            <a:graphic>
              <a:graphicData uri="http://schemas.microsoft.com/office/drawing/2017/model3d">
                <am3d:model3d r:embed="rId4">
                  <am3d:spPr>
                    <a:xfrm>
                      <a:off x="0" y="0"/>
                      <a:ext cx="3348719" cy="2437639"/>
                    </a:xfrm>
                    <a:prstGeom prst="rect">
                      <a:avLst/>
                    </a:prstGeom>
                  </am3d:spPr>
                  <am3d:camera>
                    <am3d:pos x="0" y="0" z="58396625"/>
                    <am3d:up dx="0" dy="36000000" dz="0"/>
                    <am3d:lookAt x="0" y="0" z="0"/>
                    <am3d:perspective fov="2700000"/>
                  </am3d:camera>
                  <am3d:trans>
                    <am3d:meterPerModelUnit n="400704" d="1000000"/>
                    <am3d:preTrans dx="0" dy="-1929654" dz="0"/>
                    <am3d:scale>
                      <am3d:sx n="1000000" d="1000000"/>
                      <am3d:sy n="1000000" d="1000000"/>
                      <am3d:sz n="1000000" d="1000000"/>
                    </am3d:scale>
                    <am3d:rot ax="5400000"/>
                    <am3d:postTrans dx="0" dy="0" dz="0"/>
                  </am3d:trans>
                  <am3d:raster rName="Office3DRenderer" rVer="16.0.8326">
                    <am3d:blip r:embed="rId5"/>
                  </am3d:raster>
                  <am3d:objViewport viewportSz="435133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Content Placeholder 4" descr="Treasure map">
                <a:extLst>
                  <a:ext uri="{FF2B5EF4-FFF2-40B4-BE49-F238E27FC236}">
                    <a16:creationId xmlns:a16="http://schemas.microsoft.com/office/drawing/2014/main" id="{84F81E94-400F-3D42-BE62-17912BB247F6}"/>
                  </a:ext>
                </a:extLst>
              </p:cNvPr>
              <p:cNvPicPr>
                <a:picLocks noGrp="1" noRot="1" noChangeAspect="1" noMove="1" noResize="1" noEditPoints="1" noAdjustHandles="1" noChangeArrowheads="1" noChangeShapeType="1" noCrop="1"/>
              </p:cNvPicPr>
              <p:nvPr/>
            </p:nvPicPr>
            <p:blipFill>
              <a:blip r:embed="rId5"/>
              <a:stretch>
                <a:fillRect/>
              </a:stretch>
            </p:blipFill>
            <p:spPr>
              <a:xfrm>
                <a:off x="4421639" y="2782473"/>
                <a:ext cx="3348719" cy="2437639"/>
              </a:xfrm>
              <a:prstGeom prst="rect">
                <a:avLst/>
              </a:prstGeom>
            </p:spPr>
          </p:pic>
        </mc:Fallback>
      </mc:AlternateContent>
      <p:sp>
        <p:nvSpPr>
          <p:cNvPr id="6" name="TextBox 5">
            <a:extLst>
              <a:ext uri="{FF2B5EF4-FFF2-40B4-BE49-F238E27FC236}">
                <a16:creationId xmlns:a16="http://schemas.microsoft.com/office/drawing/2014/main" id="{46CFA598-1E7B-8D44-8E82-FDE0D760A864}"/>
              </a:ext>
            </a:extLst>
          </p:cNvPr>
          <p:cNvSpPr txBox="1"/>
          <p:nvPr/>
        </p:nvSpPr>
        <p:spPr>
          <a:xfrm>
            <a:off x="5313405" y="3816626"/>
            <a:ext cx="1816443" cy="369332"/>
          </a:xfrm>
          <a:prstGeom prst="rect">
            <a:avLst/>
          </a:prstGeom>
          <a:noFill/>
        </p:spPr>
        <p:txBody>
          <a:bodyPr wrap="square" rtlCol="0">
            <a:spAutoFit/>
          </a:bodyPr>
          <a:lstStyle/>
          <a:p>
            <a:r>
              <a:rPr lang="en-US" dirty="0"/>
              <a:t>Extraversion</a:t>
            </a:r>
          </a:p>
        </p:txBody>
      </p:sp>
      <p:sp>
        <p:nvSpPr>
          <p:cNvPr id="8" name="Oval 7">
            <a:extLst>
              <a:ext uri="{FF2B5EF4-FFF2-40B4-BE49-F238E27FC236}">
                <a16:creationId xmlns:a16="http://schemas.microsoft.com/office/drawing/2014/main" id="{C082064D-D6A8-6244-BAB1-219E2E59FD57}"/>
              </a:ext>
            </a:extLst>
          </p:cNvPr>
          <p:cNvSpPr/>
          <p:nvPr/>
        </p:nvSpPr>
        <p:spPr>
          <a:xfrm>
            <a:off x="5545120" y="3768569"/>
            <a:ext cx="676506" cy="557545"/>
          </a:xfrm>
          <a:prstGeom prst="ellipse">
            <a:avLst/>
          </a:prstGeom>
          <a:solidFill>
            <a:schemeClr val="accent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201347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0" presetClass="entr" presetSubtype="12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additive="sum">
                                        <p:cTn id="8" dur="1000" fill="hold"/>
                                        <p:tgtEl>
                                          <p:spTgt spid="5"/>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9" dur="1000" fill="hold"/>
                                        <p:tgtEl>
                                          <p:spTgt spid="5"/>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0" dur="1000" fill="hold"/>
                                        <p:tgtEl>
                                          <p:spTgt spid="5"/>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1" dur="1000" fill="hold"/>
                                        <p:tgtEl>
                                          <p:spTgt spid="5"/>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par>
                                <p:cTn id="12" presetID="3" presetClass="entr" presetSubtype="1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linds(horizontal)">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grpId="0" nodeType="clickEffect">
                                  <p:stCondLst>
                                    <p:cond delay="0"/>
                                  </p:stCondLst>
                                  <p:childTnLst>
                                    <p:animScale>
                                      <p:cBhvr>
                                        <p:cTn id="18" dur="2000" fill="hold"/>
                                        <p:tgtEl>
                                          <p:spTgt spid="8"/>
                                        </p:tgtEl>
                                      </p:cBhvr>
                                      <p:by x="400000" y="4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B2B32-9549-9445-B5D2-7BD1A1E9DAFD}"/>
              </a:ext>
            </a:extLst>
          </p:cNvPr>
          <p:cNvSpPr>
            <a:spLocks noGrp="1"/>
          </p:cNvSpPr>
          <p:nvPr>
            <p:ph type="title"/>
          </p:nvPr>
        </p:nvSpPr>
        <p:spPr/>
        <p:txBody>
          <a:bodyPr/>
          <a:lstStyle/>
          <a:p>
            <a:r>
              <a:rPr lang="en-US" dirty="0"/>
              <a:t>Standard Error of Measurement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168867D-D573-EE48-BE86-F2A6AC915E51}"/>
                  </a:ext>
                </a:extLst>
              </p:cNvPr>
              <p:cNvSpPr>
                <a:spLocks noGrp="1"/>
              </p:cNvSpPr>
              <p:nvPr>
                <p:ph idx="1"/>
              </p:nvPr>
            </p:nvSpPr>
            <p:spPr/>
            <p:txBody>
              <a:bodyPr/>
              <a:lstStyle/>
              <a:p>
                <a14:m>
                  <m:oMath xmlns:m="http://schemas.openxmlformats.org/officeDocument/2006/math">
                    <m:r>
                      <a:rPr lang="en-GB" b="0" i="1" smtClean="0">
                        <a:latin typeface="Cambria Math" panose="02040503050406030204" pitchFamily="18" charset="0"/>
                      </a:rPr>
                      <m:t>𝑆𝐸𝑀</m:t>
                    </m:r>
                    <m:r>
                      <a:rPr lang="en-GB" b="0" i="1" smtClean="0">
                        <a:latin typeface="Cambria Math" panose="02040503050406030204" pitchFamily="18" charset="0"/>
                      </a:rPr>
                      <m:t>=</m:t>
                    </m:r>
                    <m:r>
                      <a:rPr lang="en-GB" b="0" i="1" smtClean="0">
                        <a:latin typeface="Cambria Math" panose="02040503050406030204" pitchFamily="18" charset="0"/>
                      </a:rPr>
                      <m:t>𝑆𝑡𝑎𝑛𝑑𝑎𝑟𝑑</m:t>
                    </m:r>
                    <m:r>
                      <a:rPr lang="en-GB" b="0" i="1" smtClean="0">
                        <a:latin typeface="Cambria Math" panose="02040503050406030204" pitchFamily="18" charset="0"/>
                      </a:rPr>
                      <m:t> </m:t>
                    </m:r>
                    <m:r>
                      <a:rPr lang="en-GB" b="0" i="1" smtClean="0">
                        <a:latin typeface="Cambria Math" panose="02040503050406030204" pitchFamily="18" charset="0"/>
                      </a:rPr>
                      <m:t>𝐷𝑒𝑣𝑖𝑎𝑡𝑖𝑜𝑛</m:t>
                    </m:r>
                    <m:r>
                      <a:rPr lang="en-GB" b="0" i="1" smtClean="0">
                        <a:latin typeface="Cambria Math" panose="02040503050406030204" pitchFamily="18" charset="0"/>
                      </a:rPr>
                      <m:t>  ×</m:t>
                    </m:r>
                    <m:rad>
                      <m:radPr>
                        <m:degHide m:val="on"/>
                        <m:ctrlPr>
                          <a:rPr lang="en-GB" b="0" i="1" smtClean="0">
                            <a:latin typeface="Cambria Math" panose="02040503050406030204" pitchFamily="18" charset="0"/>
                            <a:ea typeface="Cambria Math" panose="02040503050406030204" pitchFamily="18" charset="0"/>
                          </a:rPr>
                        </m:ctrlPr>
                      </m:radPr>
                      <m:deg/>
                      <m:e>
                        <m:r>
                          <a:rPr lang="en-GB" b="0" i="1" smtClean="0">
                            <a:latin typeface="Cambria Math" panose="02040503050406030204" pitchFamily="18" charset="0"/>
                            <a:ea typeface="Cambria Math" panose="02040503050406030204" pitchFamily="18" charset="0"/>
                          </a:rPr>
                          <m:t>1−</m:t>
                        </m:r>
                        <m:r>
                          <a:rPr lang="en-GB" b="0" i="1" smtClean="0">
                            <a:latin typeface="Cambria Math" panose="02040503050406030204" pitchFamily="18" charset="0"/>
                            <a:ea typeface="Cambria Math" panose="02040503050406030204" pitchFamily="18" charset="0"/>
                          </a:rPr>
                          <m:t>𝑅𝑒𝑙𝑖𝑎𝑏𝑖𝑙𝑖𝑡𝑦</m:t>
                        </m:r>
                      </m:e>
                    </m:rad>
                  </m:oMath>
                </a14:m>
                <a:r>
                  <a:rPr lang="en-US" dirty="0"/>
                  <a:t> </a:t>
                </a:r>
              </a:p>
              <a:p>
                <a:endParaRPr lang="en-US" dirty="0"/>
              </a:p>
              <a:p>
                <a14:m>
                  <m:oMath xmlns:m="http://schemas.openxmlformats.org/officeDocument/2006/math">
                    <m:r>
                      <a:rPr lang="en-GB" b="0" i="1" smtClean="0">
                        <a:latin typeface="Cambria Math" panose="02040503050406030204" pitchFamily="18" charset="0"/>
                      </a:rPr>
                      <m:t>𝑆𝐸𝑀</m:t>
                    </m:r>
                    <m:r>
                      <a:rPr lang="en-GB" b="0" i="1" smtClean="0">
                        <a:latin typeface="Cambria Math" panose="02040503050406030204" pitchFamily="18" charset="0"/>
                      </a:rPr>
                      <m:t>=</m:t>
                    </m:r>
                    <m:r>
                      <a:rPr lang="en-GB" b="0" i="1" smtClean="0">
                        <a:latin typeface="Cambria Math" panose="02040503050406030204" pitchFamily="18" charset="0"/>
                      </a:rPr>
                      <m:t>𝑆𝐷</m:t>
                    </m:r>
                    <m:r>
                      <a:rPr lang="en-GB" b="0" i="1" smtClean="0">
                        <a:latin typeface="Cambria Math" panose="02040503050406030204" pitchFamily="18" charset="0"/>
                      </a:rPr>
                      <m:t>×</m:t>
                    </m:r>
                    <m:rad>
                      <m:radPr>
                        <m:degHide m:val="on"/>
                        <m:ctrlPr>
                          <a:rPr lang="en-GB" b="0" i="1" smtClean="0">
                            <a:latin typeface="Cambria Math" panose="02040503050406030204" pitchFamily="18" charset="0"/>
                            <a:ea typeface="Cambria Math" panose="02040503050406030204" pitchFamily="18" charset="0"/>
                          </a:rPr>
                        </m:ctrlPr>
                      </m:radPr>
                      <m:deg/>
                      <m:e>
                        <m:r>
                          <a:rPr lang="en-GB" b="0" i="1" smtClean="0">
                            <a:latin typeface="Cambria Math" panose="02040503050406030204" pitchFamily="18" charset="0"/>
                            <a:ea typeface="Cambria Math" panose="02040503050406030204" pitchFamily="18" charset="0"/>
                          </a:rPr>
                          <m:t>1−</m:t>
                        </m:r>
                        <m:sSub>
                          <m:sSubPr>
                            <m:ctrlPr>
                              <a:rPr lang="en-GB" b="0" i="1" smtClean="0">
                                <a:latin typeface="Cambria Math" panose="02040503050406030204" pitchFamily="18" charset="0"/>
                                <a:ea typeface="Cambria Math" panose="02040503050406030204" pitchFamily="18" charset="0"/>
                              </a:rPr>
                            </m:ctrlPr>
                          </m:sSubPr>
                          <m:e>
                            <m:r>
                              <a:rPr lang="en-GB" b="0" i="1" smtClean="0">
                                <a:latin typeface="Cambria Math" panose="02040503050406030204" pitchFamily="18" charset="0"/>
                                <a:ea typeface="Cambria Math" panose="02040503050406030204" pitchFamily="18" charset="0"/>
                              </a:rPr>
                              <m:t>𝑟</m:t>
                            </m:r>
                          </m:e>
                          <m:sub>
                            <m:r>
                              <a:rPr lang="en-GB" b="0" i="1" smtClean="0">
                                <a:latin typeface="Cambria Math" panose="02040503050406030204" pitchFamily="18" charset="0"/>
                                <a:ea typeface="Cambria Math" panose="02040503050406030204" pitchFamily="18" charset="0"/>
                              </a:rPr>
                              <m:t>𝑥𝑥</m:t>
                            </m:r>
                          </m:sub>
                        </m:sSub>
                      </m:e>
                    </m:rad>
                  </m:oMath>
                </a14:m>
                <a:r>
                  <a:rPr lang="en-US" dirty="0"/>
                  <a:t> </a:t>
                </a:r>
              </a:p>
              <a:p>
                <a:endParaRPr lang="en-US" dirty="0"/>
              </a:p>
            </p:txBody>
          </p:sp>
        </mc:Choice>
        <mc:Fallback xmlns="">
          <p:sp>
            <p:nvSpPr>
              <p:cNvPr id="3" name="Content Placeholder 2">
                <a:extLst>
                  <a:ext uri="{FF2B5EF4-FFF2-40B4-BE49-F238E27FC236}">
                    <a16:creationId xmlns:a16="http://schemas.microsoft.com/office/drawing/2014/main" id="{3168867D-D573-EE48-BE86-F2A6AC915E51}"/>
                  </a:ext>
                </a:extLst>
              </p:cNvPr>
              <p:cNvSpPr>
                <a:spLocks noGrp="1" noRot="1" noChangeAspect="1" noMove="1" noResize="1" noEditPoints="1" noAdjustHandles="1" noChangeArrowheads="1" noChangeShapeType="1" noTextEdit="1"/>
              </p:cNvSpPr>
              <p:nvPr>
                <p:ph idx="1"/>
              </p:nvPr>
            </p:nvSpPr>
            <p:spPr>
              <a:blipFill>
                <a:blip r:embed="rId6"/>
                <a:stretch>
                  <a:fillRect l="-1087" t="-292"/>
                </a:stretch>
              </a:blipFill>
            </p:spPr>
            <p:txBody>
              <a:bodyPr/>
              <a:lstStyle/>
              <a:p>
                <a:r>
                  <a:rPr lang="en-US">
                    <a:noFill/>
                  </a:rPr>
                  <a:t> </a:t>
                </a:r>
              </a:p>
            </p:txBody>
          </p:sp>
        </mc:Fallback>
      </mc:AlternateContent>
    </p:spTree>
    <p:custDataLst>
      <p:tags r:id="rId1"/>
    </p:custDataLst>
    <p:extLst>
      <p:ext uri="{BB962C8B-B14F-4D97-AF65-F5344CB8AC3E}">
        <p14:creationId xmlns:p14="http://schemas.microsoft.com/office/powerpoint/2010/main" val="193270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barn(inVertical)">
                                      <p:cBhvr>
                                        <p:cTn id="1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D266-6F54-584F-8651-1888FF0DB331}"/>
              </a:ext>
            </a:extLst>
          </p:cNvPr>
          <p:cNvSpPr>
            <a:spLocks noGrp="1"/>
          </p:cNvSpPr>
          <p:nvPr>
            <p:ph type="title"/>
          </p:nvPr>
        </p:nvSpPr>
        <p:spPr/>
        <p:txBody>
          <a:bodyPr/>
          <a:lstStyle/>
          <a:p>
            <a:r>
              <a:rPr lang="en-US" dirty="0"/>
              <a:t>Standard Error of Measurement</a:t>
            </a:r>
          </a:p>
        </p:txBody>
      </p:sp>
      <p:pic>
        <p:nvPicPr>
          <p:cNvPr id="4" name="Picture 2" descr="Depiction of the 68%, 95%, 99% rule of the number of observations that fall between 1, 2, and 3 standard deviations or standard errors respectively.">
            <a:extLst>
              <a:ext uri="{FF2B5EF4-FFF2-40B4-BE49-F238E27FC236}">
                <a16:creationId xmlns:a16="http://schemas.microsoft.com/office/drawing/2014/main" id="{33CA0BD6-F3E8-DD4B-9E42-BF8006C364D7}"/>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901126" y="1825625"/>
            <a:ext cx="4389748"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A2A1A23-71E3-274C-A8C2-E644E63E8CF7}"/>
              </a:ext>
            </a:extLst>
          </p:cNvPr>
          <p:cNvSpPr txBox="1"/>
          <p:nvPr/>
        </p:nvSpPr>
        <p:spPr>
          <a:xfrm>
            <a:off x="5980670" y="5807631"/>
            <a:ext cx="412485" cy="369332"/>
          </a:xfrm>
          <a:prstGeom prst="rect">
            <a:avLst/>
          </a:prstGeom>
          <a:solidFill>
            <a:schemeClr val="bg1"/>
          </a:solidFill>
        </p:spPr>
        <p:txBody>
          <a:bodyPr wrap="none" rtlCol="0">
            <a:spAutoFit/>
          </a:bodyPr>
          <a:lstStyle/>
          <a:p>
            <a:r>
              <a:rPr lang="en-US" dirty="0"/>
              <a:t>RS</a:t>
            </a:r>
          </a:p>
        </p:txBody>
      </p:sp>
      <p:sp>
        <p:nvSpPr>
          <p:cNvPr id="6" name="TextBox 5">
            <a:extLst>
              <a:ext uri="{FF2B5EF4-FFF2-40B4-BE49-F238E27FC236}">
                <a16:creationId xmlns:a16="http://schemas.microsoft.com/office/drawing/2014/main" id="{6D9406F4-FB40-D244-9863-15988F816845}"/>
              </a:ext>
            </a:extLst>
          </p:cNvPr>
          <p:cNvSpPr txBox="1"/>
          <p:nvPr/>
        </p:nvSpPr>
        <p:spPr>
          <a:xfrm>
            <a:off x="5358384" y="5807631"/>
            <a:ext cx="622286" cy="261610"/>
          </a:xfrm>
          <a:prstGeom prst="rect">
            <a:avLst/>
          </a:prstGeom>
          <a:solidFill>
            <a:schemeClr val="bg1"/>
          </a:solidFill>
        </p:spPr>
        <p:txBody>
          <a:bodyPr wrap="none" rtlCol="0">
            <a:spAutoFit/>
          </a:bodyPr>
          <a:lstStyle/>
          <a:p>
            <a:r>
              <a:rPr lang="en-US" sz="1100" dirty="0"/>
              <a:t>RS-SEM</a:t>
            </a:r>
          </a:p>
        </p:txBody>
      </p:sp>
      <p:sp>
        <p:nvSpPr>
          <p:cNvPr id="7" name="TextBox 6">
            <a:extLst>
              <a:ext uri="{FF2B5EF4-FFF2-40B4-BE49-F238E27FC236}">
                <a16:creationId xmlns:a16="http://schemas.microsoft.com/office/drawing/2014/main" id="{99A9E650-028B-5440-B04D-8870A2176CC1}"/>
              </a:ext>
            </a:extLst>
          </p:cNvPr>
          <p:cNvSpPr txBox="1"/>
          <p:nvPr/>
        </p:nvSpPr>
        <p:spPr>
          <a:xfrm>
            <a:off x="4697588" y="5807631"/>
            <a:ext cx="694421" cy="261610"/>
          </a:xfrm>
          <a:prstGeom prst="rect">
            <a:avLst/>
          </a:prstGeom>
          <a:solidFill>
            <a:schemeClr val="bg1"/>
          </a:solidFill>
        </p:spPr>
        <p:txBody>
          <a:bodyPr wrap="none" rtlCol="0">
            <a:spAutoFit/>
          </a:bodyPr>
          <a:lstStyle/>
          <a:p>
            <a:r>
              <a:rPr lang="en-US" sz="1100" dirty="0"/>
              <a:t>RS-2SEM</a:t>
            </a:r>
          </a:p>
        </p:txBody>
      </p:sp>
      <p:sp>
        <p:nvSpPr>
          <p:cNvPr id="8" name="TextBox 7">
            <a:extLst>
              <a:ext uri="{FF2B5EF4-FFF2-40B4-BE49-F238E27FC236}">
                <a16:creationId xmlns:a16="http://schemas.microsoft.com/office/drawing/2014/main" id="{2B5F0797-04D9-5143-95B1-98A610D38A7D}"/>
              </a:ext>
            </a:extLst>
          </p:cNvPr>
          <p:cNvSpPr txBox="1"/>
          <p:nvPr/>
        </p:nvSpPr>
        <p:spPr>
          <a:xfrm>
            <a:off x="4075302" y="5807631"/>
            <a:ext cx="694421" cy="261610"/>
          </a:xfrm>
          <a:prstGeom prst="rect">
            <a:avLst/>
          </a:prstGeom>
          <a:solidFill>
            <a:schemeClr val="bg1"/>
          </a:solidFill>
        </p:spPr>
        <p:txBody>
          <a:bodyPr wrap="none" rtlCol="0">
            <a:spAutoFit/>
          </a:bodyPr>
          <a:lstStyle/>
          <a:p>
            <a:r>
              <a:rPr lang="en-US" sz="1100" dirty="0"/>
              <a:t>RS-3SEM</a:t>
            </a:r>
          </a:p>
        </p:txBody>
      </p:sp>
      <p:sp>
        <p:nvSpPr>
          <p:cNvPr id="9" name="TextBox 8">
            <a:extLst>
              <a:ext uri="{FF2B5EF4-FFF2-40B4-BE49-F238E27FC236}">
                <a16:creationId xmlns:a16="http://schemas.microsoft.com/office/drawing/2014/main" id="{CF43BF66-96AA-3A45-B76F-43F1B78B6BAC}"/>
              </a:ext>
            </a:extLst>
          </p:cNvPr>
          <p:cNvSpPr txBox="1"/>
          <p:nvPr/>
        </p:nvSpPr>
        <p:spPr>
          <a:xfrm>
            <a:off x="7632521" y="5807631"/>
            <a:ext cx="721672" cy="261610"/>
          </a:xfrm>
          <a:prstGeom prst="rect">
            <a:avLst/>
          </a:prstGeom>
          <a:solidFill>
            <a:schemeClr val="bg1"/>
          </a:solidFill>
        </p:spPr>
        <p:txBody>
          <a:bodyPr wrap="none" rtlCol="0">
            <a:spAutoFit/>
          </a:bodyPr>
          <a:lstStyle/>
          <a:p>
            <a:r>
              <a:rPr lang="en-US" sz="1100" dirty="0"/>
              <a:t>RS+3SEM</a:t>
            </a:r>
          </a:p>
        </p:txBody>
      </p:sp>
      <p:sp>
        <p:nvSpPr>
          <p:cNvPr id="10" name="TextBox 9">
            <a:extLst>
              <a:ext uri="{FF2B5EF4-FFF2-40B4-BE49-F238E27FC236}">
                <a16:creationId xmlns:a16="http://schemas.microsoft.com/office/drawing/2014/main" id="{7B47DC14-0B14-A04D-B39F-280E6FF07E78}"/>
              </a:ext>
            </a:extLst>
          </p:cNvPr>
          <p:cNvSpPr txBox="1"/>
          <p:nvPr/>
        </p:nvSpPr>
        <p:spPr>
          <a:xfrm>
            <a:off x="6971725" y="5807631"/>
            <a:ext cx="721672" cy="261610"/>
          </a:xfrm>
          <a:prstGeom prst="rect">
            <a:avLst/>
          </a:prstGeom>
          <a:solidFill>
            <a:schemeClr val="bg1"/>
          </a:solidFill>
        </p:spPr>
        <p:txBody>
          <a:bodyPr wrap="none" rtlCol="0">
            <a:spAutoFit/>
          </a:bodyPr>
          <a:lstStyle/>
          <a:p>
            <a:r>
              <a:rPr lang="en-US" sz="1100" dirty="0"/>
              <a:t>RS+2SEM</a:t>
            </a:r>
          </a:p>
        </p:txBody>
      </p:sp>
      <p:sp>
        <p:nvSpPr>
          <p:cNvPr id="11" name="TextBox 10">
            <a:extLst>
              <a:ext uri="{FF2B5EF4-FFF2-40B4-BE49-F238E27FC236}">
                <a16:creationId xmlns:a16="http://schemas.microsoft.com/office/drawing/2014/main" id="{7C4669C4-2E1F-1549-83EC-B229FB2241B7}"/>
              </a:ext>
            </a:extLst>
          </p:cNvPr>
          <p:cNvSpPr txBox="1"/>
          <p:nvPr/>
        </p:nvSpPr>
        <p:spPr>
          <a:xfrm>
            <a:off x="6349439" y="5807631"/>
            <a:ext cx="651140" cy="261610"/>
          </a:xfrm>
          <a:prstGeom prst="rect">
            <a:avLst/>
          </a:prstGeom>
          <a:solidFill>
            <a:schemeClr val="bg1"/>
          </a:solidFill>
        </p:spPr>
        <p:txBody>
          <a:bodyPr wrap="none" rtlCol="0">
            <a:spAutoFit/>
          </a:bodyPr>
          <a:lstStyle/>
          <a:p>
            <a:r>
              <a:rPr lang="en-US" sz="1100" dirty="0"/>
              <a:t>RS3SEM</a:t>
            </a:r>
          </a:p>
        </p:txBody>
      </p:sp>
      <p:sp>
        <p:nvSpPr>
          <p:cNvPr id="12" name="TextBox 11">
            <a:extLst>
              <a:ext uri="{FF2B5EF4-FFF2-40B4-BE49-F238E27FC236}">
                <a16:creationId xmlns:a16="http://schemas.microsoft.com/office/drawing/2014/main" id="{FFCC9DD4-7309-A048-888E-9CB956A3CDAF}"/>
              </a:ext>
            </a:extLst>
          </p:cNvPr>
          <p:cNvSpPr txBox="1"/>
          <p:nvPr/>
        </p:nvSpPr>
        <p:spPr>
          <a:xfrm>
            <a:off x="9032789" y="2619632"/>
            <a:ext cx="1474956" cy="369332"/>
          </a:xfrm>
          <a:prstGeom prst="rect">
            <a:avLst/>
          </a:prstGeom>
          <a:noFill/>
        </p:spPr>
        <p:txBody>
          <a:bodyPr wrap="none" rtlCol="0">
            <a:spAutoFit/>
          </a:bodyPr>
          <a:lstStyle/>
          <a:p>
            <a:r>
              <a:rPr lang="en-US" dirty="0"/>
              <a:t>Raw score = 4</a:t>
            </a:r>
          </a:p>
        </p:txBody>
      </p:sp>
      <p:sp>
        <p:nvSpPr>
          <p:cNvPr id="13" name="TextBox 12">
            <a:extLst>
              <a:ext uri="{FF2B5EF4-FFF2-40B4-BE49-F238E27FC236}">
                <a16:creationId xmlns:a16="http://schemas.microsoft.com/office/drawing/2014/main" id="{66794622-A872-0C4D-80C5-CDFC44916D04}"/>
              </a:ext>
            </a:extLst>
          </p:cNvPr>
          <p:cNvSpPr txBox="1"/>
          <p:nvPr/>
        </p:nvSpPr>
        <p:spPr>
          <a:xfrm>
            <a:off x="9032789" y="2988964"/>
            <a:ext cx="1112805" cy="369332"/>
          </a:xfrm>
          <a:prstGeom prst="rect">
            <a:avLst/>
          </a:prstGeom>
          <a:noFill/>
        </p:spPr>
        <p:txBody>
          <a:bodyPr wrap="none" rtlCol="0">
            <a:spAutoFit/>
          </a:bodyPr>
          <a:lstStyle/>
          <a:p>
            <a:r>
              <a:rPr lang="en-US" dirty="0"/>
              <a:t>SEM = 0.8</a:t>
            </a:r>
          </a:p>
        </p:txBody>
      </p:sp>
      <p:sp>
        <p:nvSpPr>
          <p:cNvPr id="14" name="TextBox 13">
            <a:extLst>
              <a:ext uri="{FF2B5EF4-FFF2-40B4-BE49-F238E27FC236}">
                <a16:creationId xmlns:a16="http://schemas.microsoft.com/office/drawing/2014/main" id="{2D035E1B-CCAF-0A49-B6B1-5D447E384BA3}"/>
              </a:ext>
            </a:extLst>
          </p:cNvPr>
          <p:cNvSpPr txBox="1"/>
          <p:nvPr/>
        </p:nvSpPr>
        <p:spPr>
          <a:xfrm>
            <a:off x="8290874" y="3271577"/>
            <a:ext cx="3449791" cy="646331"/>
          </a:xfrm>
          <a:prstGeom prst="rect">
            <a:avLst/>
          </a:prstGeom>
          <a:noFill/>
        </p:spPr>
        <p:txBody>
          <a:bodyPr wrap="none" rtlCol="0">
            <a:spAutoFit/>
          </a:bodyPr>
          <a:lstStyle/>
          <a:p>
            <a:r>
              <a:rPr lang="en-US" dirty="0"/>
              <a:t>68% of scores between 3.2 and 4.8</a:t>
            </a:r>
          </a:p>
          <a:p>
            <a:r>
              <a:rPr lang="en-US" dirty="0"/>
              <a:t>95% of scores between 2.4 and 5.6</a:t>
            </a:r>
          </a:p>
        </p:txBody>
      </p:sp>
      <p:sp>
        <p:nvSpPr>
          <p:cNvPr id="17" name="TextBox 16">
            <a:extLst>
              <a:ext uri="{FF2B5EF4-FFF2-40B4-BE49-F238E27FC236}">
                <a16:creationId xmlns:a16="http://schemas.microsoft.com/office/drawing/2014/main" id="{7DEBCF31-8730-4921-85C1-80080800ACD5}"/>
              </a:ext>
            </a:extLst>
          </p:cNvPr>
          <p:cNvSpPr txBox="1"/>
          <p:nvPr/>
        </p:nvSpPr>
        <p:spPr>
          <a:xfrm>
            <a:off x="6055165" y="3059668"/>
            <a:ext cx="301686" cy="369332"/>
          </a:xfrm>
          <a:prstGeom prst="rect">
            <a:avLst/>
          </a:prstGeom>
          <a:noFill/>
        </p:spPr>
        <p:txBody>
          <a:bodyPr wrap="square" rtlCol="0">
            <a:spAutoFit/>
          </a:bodyPr>
          <a:lstStyle/>
          <a:p>
            <a:r>
              <a:rPr lang="en-US" dirty="0"/>
              <a:t>4</a:t>
            </a:r>
          </a:p>
        </p:txBody>
      </p:sp>
      <p:sp>
        <p:nvSpPr>
          <p:cNvPr id="18" name="TextBox 17">
            <a:extLst>
              <a:ext uri="{FF2B5EF4-FFF2-40B4-BE49-F238E27FC236}">
                <a16:creationId xmlns:a16="http://schemas.microsoft.com/office/drawing/2014/main" id="{F9937D10-3173-40B6-ADE2-F73C73754A39}"/>
              </a:ext>
            </a:extLst>
          </p:cNvPr>
          <p:cNvSpPr txBox="1"/>
          <p:nvPr/>
        </p:nvSpPr>
        <p:spPr>
          <a:xfrm>
            <a:off x="5518684" y="5942568"/>
            <a:ext cx="476412" cy="369332"/>
          </a:xfrm>
          <a:prstGeom prst="rect">
            <a:avLst/>
          </a:prstGeom>
          <a:noFill/>
        </p:spPr>
        <p:txBody>
          <a:bodyPr wrap="none" rtlCol="0">
            <a:spAutoFit/>
          </a:bodyPr>
          <a:lstStyle/>
          <a:p>
            <a:r>
              <a:rPr lang="en-US" dirty="0"/>
              <a:t>3.2</a:t>
            </a:r>
          </a:p>
        </p:txBody>
      </p:sp>
      <p:sp>
        <p:nvSpPr>
          <p:cNvPr id="19" name="TextBox 18">
            <a:extLst>
              <a:ext uri="{FF2B5EF4-FFF2-40B4-BE49-F238E27FC236}">
                <a16:creationId xmlns:a16="http://schemas.microsoft.com/office/drawing/2014/main" id="{EB4C5511-F85C-4F6A-9CAB-F3504A626EA9}"/>
              </a:ext>
            </a:extLst>
          </p:cNvPr>
          <p:cNvSpPr txBox="1"/>
          <p:nvPr/>
        </p:nvSpPr>
        <p:spPr>
          <a:xfrm>
            <a:off x="6553455" y="5942568"/>
            <a:ext cx="476412" cy="369332"/>
          </a:xfrm>
          <a:prstGeom prst="rect">
            <a:avLst/>
          </a:prstGeom>
          <a:noFill/>
        </p:spPr>
        <p:txBody>
          <a:bodyPr wrap="none" rtlCol="0">
            <a:spAutoFit/>
          </a:bodyPr>
          <a:lstStyle/>
          <a:p>
            <a:r>
              <a:rPr lang="en-US" dirty="0"/>
              <a:t>4.8</a:t>
            </a:r>
          </a:p>
        </p:txBody>
      </p:sp>
    </p:spTree>
    <p:custDataLst>
      <p:tags r:id="rId1"/>
    </p:custDataLst>
    <p:extLst>
      <p:ext uri="{BB962C8B-B14F-4D97-AF65-F5344CB8AC3E}">
        <p14:creationId xmlns:p14="http://schemas.microsoft.com/office/powerpoint/2010/main" val="2998830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blinds(horizontal)">
                                      <p:cBhvr>
                                        <p:cTn id="21" dur="500"/>
                                        <p:tgtEl>
                                          <p:spTgt spid="5"/>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blinds(horizontal)">
                                      <p:cBhvr>
                                        <p:cTn id="24" dur="500"/>
                                        <p:tgtEl>
                                          <p:spTgt spid="11"/>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linds(horizontal)">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blinds(horizontal)">
                                      <p:cBhvr>
                                        <p:cTn id="35" dur="500"/>
                                        <p:tgtEl>
                                          <p:spTgt spid="17"/>
                                        </p:tgtEl>
                                      </p:cBhvr>
                                    </p:animEffect>
                                  </p:childTnLst>
                                </p:cTn>
                              </p:par>
                            </p:childTnLst>
                          </p:cTn>
                        </p:par>
                        <p:par>
                          <p:cTn id="36" fill="hold">
                            <p:stCondLst>
                              <p:cond delay="500"/>
                            </p:stCondLst>
                            <p:childTnLst>
                              <p:par>
                                <p:cTn id="37" presetID="5" presetClass="entr" presetSubtype="1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checkerboard(across)">
                                      <p:cBhvr>
                                        <p:cTn id="39" dur="500"/>
                                        <p:tgtEl>
                                          <p:spTgt spid="18"/>
                                        </p:tgtEl>
                                      </p:cBhvr>
                                    </p:animEffect>
                                  </p:childTnLst>
                                </p:cTn>
                              </p:par>
                            </p:childTnLst>
                          </p:cTn>
                        </p:par>
                        <p:par>
                          <p:cTn id="40" fill="hold">
                            <p:stCondLst>
                              <p:cond delay="1000"/>
                            </p:stCondLst>
                            <p:childTnLst>
                              <p:par>
                                <p:cTn id="41" presetID="3" presetClass="entr" presetSubtype="1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blinds(horizontal)">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7" grpId="0"/>
      <p:bldP spid="18"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BD266-6F54-584F-8651-1888FF0DB331}"/>
              </a:ext>
            </a:extLst>
          </p:cNvPr>
          <p:cNvSpPr>
            <a:spLocks noGrp="1"/>
          </p:cNvSpPr>
          <p:nvPr>
            <p:ph type="title"/>
          </p:nvPr>
        </p:nvSpPr>
        <p:spPr/>
        <p:txBody>
          <a:bodyPr/>
          <a:lstStyle/>
          <a:p>
            <a:r>
              <a:rPr lang="en-US" dirty="0"/>
              <a:t>Reporting Scores with the Standard Error of Measurement</a:t>
            </a:r>
          </a:p>
        </p:txBody>
      </p:sp>
      <p:pic>
        <p:nvPicPr>
          <p:cNvPr id="4" name="Picture 2" descr="Depiction of the 68%, 95%, 99% rule of the number of observations that fall between 1, 2, and 3 standard deviations or standard errors respectively.">
            <a:extLst>
              <a:ext uri="{FF2B5EF4-FFF2-40B4-BE49-F238E27FC236}">
                <a16:creationId xmlns:a16="http://schemas.microsoft.com/office/drawing/2014/main" id="{33CA0BD6-F3E8-DD4B-9E42-BF8006C364D7}"/>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901126" y="1825625"/>
            <a:ext cx="4389748"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A2A1A23-71E3-274C-A8C2-E644E63E8CF7}"/>
              </a:ext>
            </a:extLst>
          </p:cNvPr>
          <p:cNvSpPr txBox="1"/>
          <p:nvPr/>
        </p:nvSpPr>
        <p:spPr>
          <a:xfrm>
            <a:off x="5980670" y="5807631"/>
            <a:ext cx="412485" cy="369332"/>
          </a:xfrm>
          <a:prstGeom prst="rect">
            <a:avLst/>
          </a:prstGeom>
          <a:solidFill>
            <a:schemeClr val="bg1"/>
          </a:solidFill>
        </p:spPr>
        <p:txBody>
          <a:bodyPr wrap="none" rtlCol="0">
            <a:spAutoFit/>
          </a:bodyPr>
          <a:lstStyle/>
          <a:p>
            <a:r>
              <a:rPr lang="en-US" dirty="0"/>
              <a:t>RS</a:t>
            </a:r>
          </a:p>
        </p:txBody>
      </p:sp>
      <p:sp>
        <p:nvSpPr>
          <p:cNvPr id="6" name="TextBox 5">
            <a:extLst>
              <a:ext uri="{FF2B5EF4-FFF2-40B4-BE49-F238E27FC236}">
                <a16:creationId xmlns:a16="http://schemas.microsoft.com/office/drawing/2014/main" id="{6D9406F4-FB40-D244-9863-15988F816845}"/>
              </a:ext>
            </a:extLst>
          </p:cNvPr>
          <p:cNvSpPr txBox="1"/>
          <p:nvPr/>
        </p:nvSpPr>
        <p:spPr>
          <a:xfrm>
            <a:off x="5358384" y="5807631"/>
            <a:ext cx="622286" cy="261610"/>
          </a:xfrm>
          <a:prstGeom prst="rect">
            <a:avLst/>
          </a:prstGeom>
          <a:solidFill>
            <a:schemeClr val="bg1"/>
          </a:solidFill>
        </p:spPr>
        <p:txBody>
          <a:bodyPr wrap="none" rtlCol="0">
            <a:spAutoFit/>
          </a:bodyPr>
          <a:lstStyle/>
          <a:p>
            <a:r>
              <a:rPr lang="en-US" sz="1100" dirty="0"/>
              <a:t>RS-SEM</a:t>
            </a:r>
          </a:p>
        </p:txBody>
      </p:sp>
      <p:sp>
        <p:nvSpPr>
          <p:cNvPr id="7" name="TextBox 6">
            <a:extLst>
              <a:ext uri="{FF2B5EF4-FFF2-40B4-BE49-F238E27FC236}">
                <a16:creationId xmlns:a16="http://schemas.microsoft.com/office/drawing/2014/main" id="{99A9E650-028B-5440-B04D-8870A2176CC1}"/>
              </a:ext>
            </a:extLst>
          </p:cNvPr>
          <p:cNvSpPr txBox="1"/>
          <p:nvPr/>
        </p:nvSpPr>
        <p:spPr>
          <a:xfrm>
            <a:off x="4697588" y="5807631"/>
            <a:ext cx="694421" cy="261610"/>
          </a:xfrm>
          <a:prstGeom prst="rect">
            <a:avLst/>
          </a:prstGeom>
          <a:solidFill>
            <a:schemeClr val="bg1"/>
          </a:solidFill>
        </p:spPr>
        <p:txBody>
          <a:bodyPr wrap="none" rtlCol="0">
            <a:spAutoFit/>
          </a:bodyPr>
          <a:lstStyle/>
          <a:p>
            <a:r>
              <a:rPr lang="en-US" sz="1100" dirty="0"/>
              <a:t>RS-2SEM</a:t>
            </a:r>
          </a:p>
        </p:txBody>
      </p:sp>
      <p:sp>
        <p:nvSpPr>
          <p:cNvPr id="8" name="TextBox 7">
            <a:extLst>
              <a:ext uri="{FF2B5EF4-FFF2-40B4-BE49-F238E27FC236}">
                <a16:creationId xmlns:a16="http://schemas.microsoft.com/office/drawing/2014/main" id="{2B5F0797-04D9-5143-95B1-98A610D38A7D}"/>
              </a:ext>
            </a:extLst>
          </p:cNvPr>
          <p:cNvSpPr txBox="1"/>
          <p:nvPr/>
        </p:nvSpPr>
        <p:spPr>
          <a:xfrm>
            <a:off x="4075302" y="5807631"/>
            <a:ext cx="694421" cy="261610"/>
          </a:xfrm>
          <a:prstGeom prst="rect">
            <a:avLst/>
          </a:prstGeom>
          <a:solidFill>
            <a:schemeClr val="bg1"/>
          </a:solidFill>
        </p:spPr>
        <p:txBody>
          <a:bodyPr wrap="none" rtlCol="0">
            <a:spAutoFit/>
          </a:bodyPr>
          <a:lstStyle/>
          <a:p>
            <a:r>
              <a:rPr lang="en-US" sz="1100" dirty="0"/>
              <a:t>RS-3SEM</a:t>
            </a:r>
          </a:p>
        </p:txBody>
      </p:sp>
      <p:sp>
        <p:nvSpPr>
          <p:cNvPr id="9" name="TextBox 8">
            <a:extLst>
              <a:ext uri="{FF2B5EF4-FFF2-40B4-BE49-F238E27FC236}">
                <a16:creationId xmlns:a16="http://schemas.microsoft.com/office/drawing/2014/main" id="{CF43BF66-96AA-3A45-B76F-43F1B78B6BAC}"/>
              </a:ext>
            </a:extLst>
          </p:cNvPr>
          <p:cNvSpPr txBox="1"/>
          <p:nvPr/>
        </p:nvSpPr>
        <p:spPr>
          <a:xfrm>
            <a:off x="7632521" y="5807631"/>
            <a:ext cx="721672" cy="261610"/>
          </a:xfrm>
          <a:prstGeom prst="rect">
            <a:avLst/>
          </a:prstGeom>
          <a:solidFill>
            <a:schemeClr val="bg1"/>
          </a:solidFill>
        </p:spPr>
        <p:txBody>
          <a:bodyPr wrap="none" rtlCol="0">
            <a:spAutoFit/>
          </a:bodyPr>
          <a:lstStyle/>
          <a:p>
            <a:r>
              <a:rPr lang="en-US" sz="1100" dirty="0"/>
              <a:t>RS+3SEM</a:t>
            </a:r>
          </a:p>
        </p:txBody>
      </p:sp>
      <p:sp>
        <p:nvSpPr>
          <p:cNvPr id="10" name="TextBox 9">
            <a:extLst>
              <a:ext uri="{FF2B5EF4-FFF2-40B4-BE49-F238E27FC236}">
                <a16:creationId xmlns:a16="http://schemas.microsoft.com/office/drawing/2014/main" id="{7B47DC14-0B14-A04D-B39F-280E6FF07E78}"/>
              </a:ext>
            </a:extLst>
          </p:cNvPr>
          <p:cNvSpPr txBox="1"/>
          <p:nvPr/>
        </p:nvSpPr>
        <p:spPr>
          <a:xfrm>
            <a:off x="6971725" y="5807631"/>
            <a:ext cx="721672" cy="261610"/>
          </a:xfrm>
          <a:prstGeom prst="rect">
            <a:avLst/>
          </a:prstGeom>
          <a:solidFill>
            <a:schemeClr val="bg1"/>
          </a:solidFill>
        </p:spPr>
        <p:txBody>
          <a:bodyPr wrap="none" rtlCol="0">
            <a:spAutoFit/>
          </a:bodyPr>
          <a:lstStyle/>
          <a:p>
            <a:r>
              <a:rPr lang="en-US" sz="1100" dirty="0"/>
              <a:t>RS+2SEM</a:t>
            </a:r>
          </a:p>
        </p:txBody>
      </p:sp>
      <p:sp>
        <p:nvSpPr>
          <p:cNvPr id="11" name="TextBox 10">
            <a:extLst>
              <a:ext uri="{FF2B5EF4-FFF2-40B4-BE49-F238E27FC236}">
                <a16:creationId xmlns:a16="http://schemas.microsoft.com/office/drawing/2014/main" id="{7C4669C4-2E1F-1549-83EC-B229FB2241B7}"/>
              </a:ext>
            </a:extLst>
          </p:cNvPr>
          <p:cNvSpPr txBox="1"/>
          <p:nvPr/>
        </p:nvSpPr>
        <p:spPr>
          <a:xfrm>
            <a:off x="6349439" y="5807631"/>
            <a:ext cx="649537" cy="261610"/>
          </a:xfrm>
          <a:prstGeom prst="rect">
            <a:avLst/>
          </a:prstGeom>
          <a:solidFill>
            <a:schemeClr val="bg1"/>
          </a:solidFill>
        </p:spPr>
        <p:txBody>
          <a:bodyPr wrap="none" rtlCol="0">
            <a:spAutoFit/>
          </a:bodyPr>
          <a:lstStyle/>
          <a:p>
            <a:r>
              <a:rPr lang="en-US" sz="1100" dirty="0"/>
              <a:t>RS+SEM</a:t>
            </a:r>
          </a:p>
        </p:txBody>
      </p:sp>
      <p:sp>
        <p:nvSpPr>
          <p:cNvPr id="3" name="TextBox 2">
            <a:extLst>
              <a:ext uri="{FF2B5EF4-FFF2-40B4-BE49-F238E27FC236}">
                <a16:creationId xmlns:a16="http://schemas.microsoft.com/office/drawing/2014/main" id="{9FD0F66C-9726-424A-B435-F9B24A0052D2}"/>
              </a:ext>
            </a:extLst>
          </p:cNvPr>
          <p:cNvSpPr txBox="1"/>
          <p:nvPr/>
        </p:nvSpPr>
        <p:spPr>
          <a:xfrm>
            <a:off x="284206" y="1851623"/>
            <a:ext cx="3877856" cy="646331"/>
          </a:xfrm>
          <a:prstGeom prst="rect">
            <a:avLst/>
          </a:prstGeom>
          <a:noFill/>
        </p:spPr>
        <p:txBody>
          <a:bodyPr wrap="none" rtlCol="0">
            <a:spAutoFit/>
          </a:bodyPr>
          <a:lstStyle/>
          <a:p>
            <a:r>
              <a:rPr lang="en-US" dirty="0"/>
              <a:t>This individual scored 4 out of 7 on the </a:t>
            </a:r>
          </a:p>
          <a:p>
            <a:r>
              <a:rPr lang="en-US" dirty="0"/>
              <a:t>extraversion scale.</a:t>
            </a:r>
          </a:p>
        </p:txBody>
      </p:sp>
      <p:sp>
        <p:nvSpPr>
          <p:cNvPr id="15" name="TextBox 14">
            <a:extLst>
              <a:ext uri="{FF2B5EF4-FFF2-40B4-BE49-F238E27FC236}">
                <a16:creationId xmlns:a16="http://schemas.microsoft.com/office/drawing/2014/main" id="{EEE10F81-0BC1-7341-BC9E-D35238F20DBB}"/>
              </a:ext>
            </a:extLst>
          </p:cNvPr>
          <p:cNvSpPr txBox="1"/>
          <p:nvPr/>
        </p:nvSpPr>
        <p:spPr>
          <a:xfrm>
            <a:off x="8029940" y="2416735"/>
            <a:ext cx="4223497" cy="1477328"/>
          </a:xfrm>
          <a:prstGeom prst="rect">
            <a:avLst/>
          </a:prstGeom>
          <a:noFill/>
        </p:spPr>
        <p:txBody>
          <a:bodyPr wrap="square" rtlCol="0">
            <a:spAutoFit/>
          </a:bodyPr>
          <a:lstStyle/>
          <a:p>
            <a:r>
              <a:rPr lang="en-US" dirty="0"/>
              <a:t>Taking this likely margin of error into account, we can still be fairly confident that the individual’s current score on similar extraversion measures would lie somewhere between 3.2 and 4.8 out of 7</a:t>
            </a:r>
            <a:r>
              <a:rPr lang="en-GB" dirty="0">
                <a:effectLst/>
              </a:rPr>
              <a:t> </a:t>
            </a:r>
            <a:endParaRPr lang="en-US" dirty="0"/>
          </a:p>
        </p:txBody>
      </p:sp>
      <p:sp>
        <p:nvSpPr>
          <p:cNvPr id="16" name="Rectangle 15">
            <a:extLst>
              <a:ext uri="{FF2B5EF4-FFF2-40B4-BE49-F238E27FC236}">
                <a16:creationId xmlns:a16="http://schemas.microsoft.com/office/drawing/2014/main" id="{5982BCFD-8167-3544-A5D5-FE6ACD9C9286}"/>
              </a:ext>
            </a:extLst>
          </p:cNvPr>
          <p:cNvSpPr/>
          <p:nvPr/>
        </p:nvSpPr>
        <p:spPr>
          <a:xfrm>
            <a:off x="284206" y="2860282"/>
            <a:ext cx="4091010" cy="2031325"/>
          </a:xfrm>
          <a:prstGeom prst="rect">
            <a:avLst/>
          </a:prstGeom>
        </p:spPr>
        <p:txBody>
          <a:bodyPr wrap="square">
            <a:spAutoFit/>
          </a:bodyPr>
          <a:lstStyle/>
          <a:p>
            <a:r>
              <a:rPr lang="en-US" dirty="0"/>
              <a:t>No tool is perfectly accurate in its measurement and we would always expect some margin of error around a score. This is the extent to which the score underestimates or overestimates the individual’s current in the area measured by this test.</a:t>
            </a:r>
          </a:p>
        </p:txBody>
      </p:sp>
      <p:sp>
        <p:nvSpPr>
          <p:cNvPr id="17" name="TextBox 16">
            <a:extLst>
              <a:ext uri="{FF2B5EF4-FFF2-40B4-BE49-F238E27FC236}">
                <a16:creationId xmlns:a16="http://schemas.microsoft.com/office/drawing/2014/main" id="{CDA3A869-ECCB-6C41-8648-380661E5D7E4}"/>
              </a:ext>
            </a:extLst>
          </p:cNvPr>
          <p:cNvSpPr txBox="1"/>
          <p:nvPr/>
        </p:nvSpPr>
        <p:spPr>
          <a:xfrm>
            <a:off x="6055165" y="3059668"/>
            <a:ext cx="301686" cy="369332"/>
          </a:xfrm>
          <a:prstGeom prst="rect">
            <a:avLst/>
          </a:prstGeom>
          <a:noFill/>
        </p:spPr>
        <p:txBody>
          <a:bodyPr wrap="square" rtlCol="0">
            <a:spAutoFit/>
          </a:bodyPr>
          <a:lstStyle/>
          <a:p>
            <a:r>
              <a:rPr lang="en-US" dirty="0"/>
              <a:t>4</a:t>
            </a:r>
          </a:p>
        </p:txBody>
      </p:sp>
      <p:sp>
        <p:nvSpPr>
          <p:cNvPr id="18" name="TextBox 17">
            <a:extLst>
              <a:ext uri="{FF2B5EF4-FFF2-40B4-BE49-F238E27FC236}">
                <a16:creationId xmlns:a16="http://schemas.microsoft.com/office/drawing/2014/main" id="{A9A5365C-95F3-D34E-A5E6-58799B221FB5}"/>
              </a:ext>
            </a:extLst>
          </p:cNvPr>
          <p:cNvSpPr txBox="1"/>
          <p:nvPr/>
        </p:nvSpPr>
        <p:spPr>
          <a:xfrm>
            <a:off x="5518684" y="5942568"/>
            <a:ext cx="476412" cy="369332"/>
          </a:xfrm>
          <a:prstGeom prst="rect">
            <a:avLst/>
          </a:prstGeom>
          <a:noFill/>
        </p:spPr>
        <p:txBody>
          <a:bodyPr wrap="none" rtlCol="0">
            <a:spAutoFit/>
          </a:bodyPr>
          <a:lstStyle/>
          <a:p>
            <a:r>
              <a:rPr lang="en-US" dirty="0"/>
              <a:t>3.2</a:t>
            </a:r>
          </a:p>
        </p:txBody>
      </p:sp>
      <p:sp>
        <p:nvSpPr>
          <p:cNvPr id="19" name="TextBox 18">
            <a:extLst>
              <a:ext uri="{FF2B5EF4-FFF2-40B4-BE49-F238E27FC236}">
                <a16:creationId xmlns:a16="http://schemas.microsoft.com/office/drawing/2014/main" id="{F1C6044E-B576-AD44-A454-1808A73BC302}"/>
              </a:ext>
            </a:extLst>
          </p:cNvPr>
          <p:cNvSpPr txBox="1"/>
          <p:nvPr/>
        </p:nvSpPr>
        <p:spPr>
          <a:xfrm>
            <a:off x="6553455" y="5942568"/>
            <a:ext cx="476412" cy="369332"/>
          </a:xfrm>
          <a:prstGeom prst="rect">
            <a:avLst/>
          </a:prstGeom>
          <a:noFill/>
        </p:spPr>
        <p:txBody>
          <a:bodyPr wrap="none" rtlCol="0">
            <a:spAutoFit/>
          </a:bodyPr>
          <a:lstStyle/>
          <a:p>
            <a:r>
              <a:rPr lang="en-US" dirty="0"/>
              <a:t>4.8</a:t>
            </a:r>
          </a:p>
        </p:txBody>
      </p:sp>
    </p:spTree>
    <p:custDataLst>
      <p:tags r:id="rId1"/>
    </p:custDataLst>
    <p:extLst>
      <p:ext uri="{BB962C8B-B14F-4D97-AF65-F5344CB8AC3E}">
        <p14:creationId xmlns:p14="http://schemas.microsoft.com/office/powerpoint/2010/main" val="1153475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2524F-DB17-6849-BD13-3B81CCF9B394}"/>
              </a:ext>
            </a:extLst>
          </p:cNvPr>
          <p:cNvSpPr>
            <a:spLocks noGrp="1"/>
          </p:cNvSpPr>
          <p:nvPr>
            <p:ph type="title"/>
          </p:nvPr>
        </p:nvSpPr>
        <p:spPr/>
        <p:txBody>
          <a:bodyPr/>
          <a:lstStyle/>
          <a:p>
            <a:r>
              <a:rPr lang="en-US" dirty="0"/>
              <a:t>Reporting Scores with the Standard Error of Measurement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B3ED236-C6A1-704C-BF46-B995771E9A21}"/>
                  </a:ext>
                </a:extLst>
              </p:cNvPr>
              <p:cNvSpPr>
                <a:spLocks noGrp="1"/>
              </p:cNvSpPr>
              <p:nvPr>
                <p:ph idx="1"/>
              </p:nvPr>
            </p:nvSpPr>
            <p:spPr/>
            <p:txBody>
              <a:bodyPr/>
              <a:lstStyle/>
              <a:p>
                <a:r>
                  <a:rPr lang="en-US" dirty="0"/>
                  <a:t>68% Confidence interval = [3.2, 4.8]</a:t>
                </a:r>
              </a:p>
              <a:p>
                <a:endParaRPr lang="en-US" dirty="0"/>
              </a:p>
              <a:p>
                <a:r>
                  <a:rPr lang="en-US" dirty="0"/>
                  <a:t>68% Confidence Interval for Percentiles</a:t>
                </a:r>
              </a:p>
              <a:p>
                <a:pPr lvl="1"/>
                <a:r>
                  <a:rPr lang="en-US" dirty="0"/>
                  <a:t>Find percentile for 3.2</a:t>
                </a:r>
              </a:p>
              <a:p>
                <a:pPr lvl="1"/>
                <a:r>
                  <a:rPr lang="en-US" dirty="0"/>
                  <a:t>Find percentile for 4.8</a:t>
                </a:r>
              </a:p>
              <a:p>
                <a:pPr lvl="1"/>
                <a:endParaRPr lang="en-US" dirty="0"/>
              </a:p>
              <a:p>
                <a:r>
                  <a:rPr lang="en-US" dirty="0"/>
                  <a:t>68% Confidence Interval for z scores</a:t>
                </a:r>
              </a:p>
              <a:p>
                <a:pPr lvl="1"/>
                <a:r>
                  <a:rPr lang="en-US" dirty="0"/>
                  <a:t>Lower z = </a:t>
                </a:r>
                <a14:m>
                  <m:oMath xmlns:m="http://schemas.openxmlformats.org/officeDocument/2006/math">
                    <m:f>
                      <m:fPr>
                        <m:ctrlPr>
                          <a:rPr lang="en-US" i="1" smtClean="0">
                            <a:latin typeface="Cambria Math" panose="02040503050406030204" pitchFamily="18" charset="0"/>
                          </a:rPr>
                        </m:ctrlPr>
                      </m:fPr>
                      <m:num>
                        <m:r>
                          <a:rPr lang="en-GB" b="0" i="1" smtClean="0">
                            <a:latin typeface="Cambria Math" panose="02040503050406030204" pitchFamily="18" charset="0"/>
                          </a:rPr>
                          <m:t>3.2−</m:t>
                        </m:r>
                        <m:r>
                          <a:rPr lang="en-GB" b="0" i="1" smtClean="0">
                            <a:latin typeface="Cambria Math" panose="02040503050406030204" pitchFamily="18" charset="0"/>
                          </a:rPr>
                          <m:t>𝑀𝑒𝑎𝑛</m:t>
                        </m:r>
                      </m:num>
                      <m:den>
                        <m:r>
                          <a:rPr lang="en-GB" b="0" i="1" smtClean="0">
                            <a:latin typeface="Cambria Math" panose="02040503050406030204" pitchFamily="18" charset="0"/>
                          </a:rPr>
                          <m:t>𝑆𝐷</m:t>
                        </m:r>
                      </m:den>
                    </m:f>
                  </m:oMath>
                </a14:m>
                <a:r>
                  <a:rPr lang="en-US" dirty="0"/>
                  <a:t> Upper z = </a:t>
                </a:r>
                <a14:m>
                  <m:oMath xmlns:m="http://schemas.openxmlformats.org/officeDocument/2006/math">
                    <m:f>
                      <m:fPr>
                        <m:ctrlPr>
                          <a:rPr lang="en-US" i="1" smtClean="0">
                            <a:latin typeface="Cambria Math" panose="02040503050406030204" pitchFamily="18" charset="0"/>
                          </a:rPr>
                        </m:ctrlPr>
                      </m:fPr>
                      <m:num>
                        <m:r>
                          <a:rPr lang="en-GB" b="0" i="1" smtClean="0">
                            <a:latin typeface="Cambria Math" panose="02040503050406030204" pitchFamily="18" charset="0"/>
                          </a:rPr>
                          <m:t>4.8−</m:t>
                        </m:r>
                        <m:r>
                          <a:rPr lang="en-GB" b="0" i="1" smtClean="0">
                            <a:latin typeface="Cambria Math" panose="02040503050406030204" pitchFamily="18" charset="0"/>
                          </a:rPr>
                          <m:t>𝑀𝑒𝑎𝑛</m:t>
                        </m:r>
                      </m:num>
                      <m:den>
                        <m:r>
                          <a:rPr lang="en-GB" b="0" i="1" smtClean="0">
                            <a:latin typeface="Cambria Math" panose="02040503050406030204" pitchFamily="18" charset="0"/>
                          </a:rPr>
                          <m:t>𝑆𝐷</m:t>
                        </m:r>
                      </m:den>
                    </m:f>
                  </m:oMath>
                </a14:m>
                <a:endParaRPr lang="en-US" dirty="0"/>
              </a:p>
            </p:txBody>
          </p:sp>
        </mc:Choice>
        <mc:Fallback xmlns="">
          <p:sp>
            <p:nvSpPr>
              <p:cNvPr id="3" name="Content Placeholder 2">
                <a:extLst>
                  <a:ext uri="{FF2B5EF4-FFF2-40B4-BE49-F238E27FC236}">
                    <a16:creationId xmlns:a16="http://schemas.microsoft.com/office/drawing/2014/main" id="{BB3ED236-C6A1-704C-BF46-B995771E9A21}"/>
                  </a:ext>
                </a:extLst>
              </p:cNvPr>
              <p:cNvSpPr>
                <a:spLocks noGrp="1" noRot="1" noChangeAspect="1" noMove="1" noResize="1" noEditPoints="1" noAdjustHandles="1" noChangeArrowheads="1" noChangeShapeType="1" noTextEdit="1"/>
              </p:cNvSpPr>
              <p:nvPr>
                <p:ph idx="1"/>
              </p:nvPr>
            </p:nvSpPr>
            <p:spPr>
              <a:blipFill>
                <a:blip r:embed="rId4"/>
                <a:stretch>
                  <a:fillRect l="-1087" t="-2332"/>
                </a:stretch>
              </a:blipFill>
            </p:spPr>
            <p:txBody>
              <a:bodyPr/>
              <a:lstStyle/>
              <a:p>
                <a:r>
                  <a:rPr lang="en-US">
                    <a:noFill/>
                  </a:rPr>
                  <a:t> </a:t>
                </a:r>
              </a:p>
            </p:txBody>
          </p:sp>
        </mc:Fallback>
      </mc:AlternateContent>
    </p:spTree>
    <p:extLst>
      <p:ext uri="{BB962C8B-B14F-4D97-AF65-F5344CB8AC3E}">
        <p14:creationId xmlns:p14="http://schemas.microsoft.com/office/powerpoint/2010/main" val="1024008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2524F-DB17-6849-BD13-3B81CCF9B394}"/>
              </a:ext>
            </a:extLst>
          </p:cNvPr>
          <p:cNvSpPr>
            <a:spLocks noGrp="1"/>
          </p:cNvSpPr>
          <p:nvPr>
            <p:ph type="title"/>
          </p:nvPr>
        </p:nvSpPr>
        <p:spPr/>
        <p:txBody>
          <a:bodyPr/>
          <a:lstStyle/>
          <a:p>
            <a:r>
              <a:rPr lang="en-US" dirty="0"/>
              <a:t>Reporting Scores with the Standard Error of Measurement</a:t>
            </a:r>
          </a:p>
        </p:txBody>
      </p:sp>
      <p:pic>
        <p:nvPicPr>
          <p:cNvPr id="6" name="Content Placeholder 5" descr="Normal distibution chart with standard deviation, percentile, amd T score X Axes.">
            <a:extLst>
              <a:ext uri="{FF2B5EF4-FFF2-40B4-BE49-F238E27FC236}">
                <a16:creationId xmlns:a16="http://schemas.microsoft.com/office/drawing/2014/main" id="{2739CD15-770F-F94F-BB43-B586DD001E61}"/>
              </a:ext>
            </a:extLst>
          </p:cNvPr>
          <p:cNvPicPr>
            <a:picLocks noGrp="1" noChangeAspect="1"/>
          </p:cNvPicPr>
          <p:nvPr>
            <p:ph idx="1"/>
          </p:nvPr>
        </p:nvPicPr>
        <p:blipFill>
          <a:blip r:embed="rId2"/>
          <a:stretch>
            <a:fillRect/>
          </a:stretch>
        </p:blipFill>
        <p:spPr>
          <a:xfrm>
            <a:off x="2851943" y="1680857"/>
            <a:ext cx="6488113" cy="4812018"/>
          </a:xfrm>
        </p:spPr>
      </p:pic>
    </p:spTree>
    <p:extLst>
      <p:ext uri="{BB962C8B-B14F-4D97-AF65-F5344CB8AC3E}">
        <p14:creationId xmlns:p14="http://schemas.microsoft.com/office/powerpoint/2010/main" val="11155264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42.5"/>
</p:tagLst>
</file>

<file path=ppt/tags/tag2.xml><?xml version="1.0" encoding="utf-8"?>
<p:tagLst xmlns:a="http://schemas.openxmlformats.org/drawingml/2006/main" xmlns:r="http://schemas.openxmlformats.org/officeDocument/2006/relationships" xmlns:p="http://schemas.openxmlformats.org/presentationml/2006/main">
  <p:tag name="TIMING" val="|18.3|32.6"/>
</p:tagLst>
</file>

<file path=ppt/tags/tag3.xml><?xml version="1.0" encoding="utf-8"?>
<p:tagLst xmlns:a="http://schemas.openxmlformats.org/drawingml/2006/main" xmlns:r="http://schemas.openxmlformats.org/officeDocument/2006/relationships" xmlns:p="http://schemas.openxmlformats.org/presentationml/2006/main">
  <p:tag name="TIMING" val="|4.7"/>
</p:tagLst>
</file>

<file path=ppt/tags/tag4.xml><?xml version="1.0" encoding="utf-8"?>
<p:tagLst xmlns:a="http://schemas.openxmlformats.org/drawingml/2006/main" xmlns:r="http://schemas.openxmlformats.org/officeDocument/2006/relationships" xmlns:p="http://schemas.openxmlformats.org/presentationml/2006/main">
  <p:tag name="TIMING" val="|18.1|7.4|15.1"/>
</p:tagLst>
</file>

<file path=ppt/tags/tag5.xml><?xml version="1.0" encoding="utf-8"?>
<p:tagLst xmlns:a="http://schemas.openxmlformats.org/drawingml/2006/main" xmlns:r="http://schemas.openxmlformats.org/officeDocument/2006/relationships" xmlns:p="http://schemas.openxmlformats.org/presentationml/2006/main">
  <p:tag name="TIMING" val="|16.6|4.3|14.7"/>
</p:tagLst>
</file>

<file path=ppt/tags/tag6.xml><?xml version="1.0" encoding="utf-8"?>
<p:tagLst xmlns:a="http://schemas.openxmlformats.org/drawingml/2006/main" xmlns:r="http://schemas.openxmlformats.org/officeDocument/2006/relationships" xmlns:p="http://schemas.openxmlformats.org/presentationml/2006/main">
  <p:tag name="TIMING" val="|20.4"/>
</p:tagLst>
</file>

<file path=ppt/tags/tag7.xml><?xml version="1.0" encoding="utf-8"?>
<p:tagLst xmlns:a="http://schemas.openxmlformats.org/drawingml/2006/main" xmlns:r="http://schemas.openxmlformats.org/officeDocument/2006/relationships" xmlns:p="http://schemas.openxmlformats.org/presentationml/2006/main">
  <p:tag name="TIMING" val="|6.3|29.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4D5B7CF51FD7D419C5CAA01758E47AC" ma:contentTypeVersion="13" ma:contentTypeDescription="Create a new document." ma:contentTypeScope="" ma:versionID="b64f38b3ec8a3619e5554203bfedb273">
  <xsd:schema xmlns:xsd="http://www.w3.org/2001/XMLSchema" xmlns:xs="http://www.w3.org/2001/XMLSchema" xmlns:p="http://schemas.microsoft.com/office/2006/metadata/properties" xmlns:ns2="22dc0c7b-222c-4368-9d25-b23c1c5625aa" xmlns:ns3="a544f5c6-c2b2-44cf-9139-519269434505" targetNamespace="http://schemas.microsoft.com/office/2006/metadata/properties" ma:root="true" ma:fieldsID="24a7b17ef24addfb07d34f978b6a18cc" ns2:_="" ns3:_="">
    <xsd:import namespace="22dc0c7b-222c-4368-9d25-b23c1c5625aa"/>
    <xsd:import namespace="a544f5c6-c2b2-44cf-9139-519269434505"/>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LengthInSecond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dc0c7b-222c-4368-9d25-b23c1c5625a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LengthInSeconds" ma:index="14" nillable="true" ma:displayName="MediaLengthInSeconds" ma:hidden="true" ma:internalName="MediaLengthInSeconds" ma:readOnly="true">
      <xsd:simpleType>
        <xsd:restriction base="dms:Unknow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44f5c6-c2b2-44cf-9139-51926943450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1EEE89A-7B91-4269-AB7D-C078C45F3A94}"/>
</file>

<file path=customXml/itemProps2.xml><?xml version="1.0" encoding="utf-8"?>
<ds:datastoreItem xmlns:ds="http://schemas.openxmlformats.org/officeDocument/2006/customXml" ds:itemID="{A5DA820F-7EA3-474F-B6DC-9FD6F7125ABD}"/>
</file>

<file path=customXml/itemProps3.xml><?xml version="1.0" encoding="utf-8"?>
<ds:datastoreItem xmlns:ds="http://schemas.openxmlformats.org/officeDocument/2006/customXml" ds:itemID="{EB3FB735-8268-4F8D-A5A3-83A3CF837EB0}"/>
</file>

<file path=docProps/app.xml><?xml version="1.0" encoding="utf-8"?>
<Properties xmlns="http://schemas.openxmlformats.org/officeDocument/2006/extended-properties" xmlns:vt="http://schemas.openxmlformats.org/officeDocument/2006/docPropsVTypes">
  <Template/>
  <TotalTime>223</TotalTime>
  <Words>353</Words>
  <Application>Microsoft Macintosh PowerPoint</Application>
  <PresentationFormat>Widescreen</PresentationFormat>
  <Paragraphs>93</Paragraphs>
  <Slides>11</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Cambria Math</vt:lpstr>
      <vt:lpstr>Office Theme</vt:lpstr>
      <vt:lpstr>The Standard Error of Measurement</vt:lpstr>
      <vt:lpstr>This Video</vt:lpstr>
      <vt:lpstr>An Analogy</vt:lpstr>
      <vt:lpstr>Standard Error of Measurement</vt:lpstr>
      <vt:lpstr>Standard Error of Measurement</vt:lpstr>
      <vt:lpstr>Standard Error of Measurement</vt:lpstr>
      <vt:lpstr>Reporting Scores with the Standard Error of Measurement</vt:lpstr>
      <vt:lpstr>Reporting Scores with the Standard Error of Measurement</vt:lpstr>
      <vt:lpstr>Reporting Scores with the Standard Error of Measurement</vt:lpstr>
      <vt:lpstr>More Standard Scores</vt:lpstr>
      <vt:lpstr>More Standard Scores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Standard Error of Measurement</dc:title>
  <dc:creator>Oliver Clark</dc:creator>
  <cp:lastModifiedBy>Oliver Clark</cp:lastModifiedBy>
  <cp:revision>25</cp:revision>
  <dcterms:created xsi:type="dcterms:W3CDTF">2021-03-01T16:22:56Z</dcterms:created>
  <dcterms:modified xsi:type="dcterms:W3CDTF">2021-03-06T13:01:05Z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0x010100A4D5B7CF51FD7D419C5CAA01758E47AC</vt:lpwstr>
  </property>
</Properties>
</file>

<file path=docProps/thumbnail.jpeg>
</file>